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75" r:id="rId5"/>
    <p:sldId id="259" r:id="rId6"/>
    <p:sldId id="267" r:id="rId7"/>
    <p:sldId id="268" r:id="rId8"/>
    <p:sldId id="266" r:id="rId9"/>
    <p:sldId id="260" r:id="rId10"/>
    <p:sldId id="261" r:id="rId11"/>
    <p:sldId id="264" r:id="rId12"/>
    <p:sldId id="265" r:id="rId13"/>
    <p:sldId id="262" r:id="rId14"/>
    <p:sldId id="270" r:id="rId15"/>
    <p:sldId id="273" r:id="rId16"/>
    <p:sldId id="271" r:id="rId17"/>
    <p:sldId id="274" r:id="rId18"/>
    <p:sldId id="272" r:id="rId19"/>
    <p:sldId id="276" r:id="rId20"/>
    <p:sldId id="277" r:id="rId21"/>
    <p:sldId id="278" r:id="rId22"/>
    <p:sldId id="279"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31" autoAdjust="0"/>
  </p:normalViewPr>
  <p:slideViewPr>
    <p:cSldViewPr snapToGrid="0">
      <p:cViewPr varScale="1">
        <p:scale>
          <a:sx n="85" d="100"/>
          <a:sy n="85" d="100"/>
        </p:scale>
        <p:origin x="8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A4CEB-DBD5-43C9-9FB9-EE28C7CFE0CA}" type="datetimeFigureOut">
              <a:rPr lang="zh-CN" altLang="en-US" smtClean="0"/>
              <a:t>2017/8/10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76C6A-59AA-4ADD-B86D-338A2694F9D1}" type="slidenum">
              <a:rPr lang="zh-CN" altLang="en-US" smtClean="0"/>
              <a:t>‹#›</a:t>
            </a:fld>
            <a:endParaRPr lang="zh-CN" altLang="en-US"/>
          </a:p>
        </p:txBody>
      </p:sp>
    </p:spTree>
    <p:extLst>
      <p:ext uri="{BB962C8B-B14F-4D97-AF65-F5344CB8AC3E}">
        <p14:creationId xmlns:p14="http://schemas.microsoft.com/office/powerpoint/2010/main" val="384184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2</a:t>
            </a:fld>
            <a:endParaRPr lang="zh-CN" altLang="en-US"/>
          </a:p>
        </p:txBody>
      </p:sp>
    </p:spTree>
    <p:extLst>
      <p:ext uri="{BB962C8B-B14F-4D97-AF65-F5344CB8AC3E}">
        <p14:creationId xmlns:p14="http://schemas.microsoft.com/office/powerpoint/2010/main" val="4272044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11</a:t>
            </a:fld>
            <a:endParaRPr lang="zh-CN" altLang="en-US"/>
          </a:p>
        </p:txBody>
      </p:sp>
    </p:spTree>
    <p:extLst>
      <p:ext uri="{BB962C8B-B14F-4D97-AF65-F5344CB8AC3E}">
        <p14:creationId xmlns:p14="http://schemas.microsoft.com/office/powerpoint/2010/main" val="265811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12</a:t>
            </a:fld>
            <a:endParaRPr lang="zh-CN" altLang="en-US"/>
          </a:p>
        </p:txBody>
      </p:sp>
    </p:spTree>
    <p:extLst>
      <p:ext uri="{BB962C8B-B14F-4D97-AF65-F5344CB8AC3E}">
        <p14:creationId xmlns:p14="http://schemas.microsoft.com/office/powerpoint/2010/main" val="411913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13</a:t>
            </a:fld>
            <a:endParaRPr lang="zh-CN" altLang="en-US"/>
          </a:p>
        </p:txBody>
      </p:sp>
    </p:spTree>
    <p:extLst>
      <p:ext uri="{BB962C8B-B14F-4D97-AF65-F5344CB8AC3E}">
        <p14:creationId xmlns:p14="http://schemas.microsoft.com/office/powerpoint/2010/main" val="1068180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14</a:t>
            </a:fld>
            <a:endParaRPr lang="zh-CN" altLang="en-US"/>
          </a:p>
        </p:txBody>
      </p:sp>
    </p:spTree>
    <p:extLst>
      <p:ext uri="{BB962C8B-B14F-4D97-AF65-F5344CB8AC3E}">
        <p14:creationId xmlns:p14="http://schemas.microsoft.com/office/powerpoint/2010/main" val="1631310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15</a:t>
            </a:fld>
            <a:endParaRPr lang="zh-CN" altLang="en-US"/>
          </a:p>
        </p:txBody>
      </p:sp>
    </p:spTree>
    <p:extLst>
      <p:ext uri="{BB962C8B-B14F-4D97-AF65-F5344CB8AC3E}">
        <p14:creationId xmlns:p14="http://schemas.microsoft.com/office/powerpoint/2010/main" val="876290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16</a:t>
            </a:fld>
            <a:endParaRPr lang="zh-CN" altLang="en-US"/>
          </a:p>
        </p:txBody>
      </p:sp>
    </p:spTree>
    <p:extLst>
      <p:ext uri="{BB962C8B-B14F-4D97-AF65-F5344CB8AC3E}">
        <p14:creationId xmlns:p14="http://schemas.microsoft.com/office/powerpoint/2010/main" val="192131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17</a:t>
            </a:fld>
            <a:endParaRPr lang="zh-CN" altLang="en-US"/>
          </a:p>
        </p:txBody>
      </p:sp>
    </p:spTree>
    <p:extLst>
      <p:ext uri="{BB962C8B-B14F-4D97-AF65-F5344CB8AC3E}">
        <p14:creationId xmlns:p14="http://schemas.microsoft.com/office/powerpoint/2010/main" val="1560459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18</a:t>
            </a:fld>
            <a:endParaRPr lang="zh-CN" altLang="en-US"/>
          </a:p>
        </p:txBody>
      </p:sp>
    </p:spTree>
    <p:extLst>
      <p:ext uri="{BB962C8B-B14F-4D97-AF65-F5344CB8AC3E}">
        <p14:creationId xmlns:p14="http://schemas.microsoft.com/office/powerpoint/2010/main" val="289145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19</a:t>
            </a:fld>
            <a:endParaRPr lang="zh-CN" altLang="en-US"/>
          </a:p>
        </p:txBody>
      </p:sp>
    </p:spTree>
    <p:extLst>
      <p:ext uri="{BB962C8B-B14F-4D97-AF65-F5344CB8AC3E}">
        <p14:creationId xmlns:p14="http://schemas.microsoft.com/office/powerpoint/2010/main" val="1356725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20</a:t>
            </a:fld>
            <a:endParaRPr lang="zh-CN" altLang="en-US"/>
          </a:p>
        </p:txBody>
      </p:sp>
    </p:spTree>
    <p:extLst>
      <p:ext uri="{BB962C8B-B14F-4D97-AF65-F5344CB8AC3E}">
        <p14:creationId xmlns:p14="http://schemas.microsoft.com/office/powerpoint/2010/main" val="269507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976C6A-59AA-4ADD-B86D-338A2694F9D1}" type="slidenum">
              <a:rPr lang="zh-CN" altLang="en-US" smtClean="0"/>
              <a:t>3</a:t>
            </a:fld>
            <a:endParaRPr lang="zh-CN" altLang="en-US"/>
          </a:p>
        </p:txBody>
      </p:sp>
    </p:spTree>
    <p:extLst>
      <p:ext uri="{BB962C8B-B14F-4D97-AF65-F5344CB8AC3E}">
        <p14:creationId xmlns:p14="http://schemas.microsoft.com/office/powerpoint/2010/main" val="3131955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21</a:t>
            </a:fld>
            <a:endParaRPr lang="zh-CN" altLang="en-US"/>
          </a:p>
        </p:txBody>
      </p:sp>
    </p:spTree>
    <p:extLst>
      <p:ext uri="{BB962C8B-B14F-4D97-AF65-F5344CB8AC3E}">
        <p14:creationId xmlns:p14="http://schemas.microsoft.com/office/powerpoint/2010/main" val="123697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22</a:t>
            </a:fld>
            <a:endParaRPr lang="zh-CN" altLang="en-US"/>
          </a:p>
        </p:txBody>
      </p:sp>
    </p:spTree>
    <p:extLst>
      <p:ext uri="{BB962C8B-B14F-4D97-AF65-F5344CB8AC3E}">
        <p14:creationId xmlns:p14="http://schemas.microsoft.com/office/powerpoint/2010/main" val="411484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976C6A-59AA-4ADD-B86D-338A2694F9D1}" type="slidenum">
              <a:rPr lang="zh-CN" altLang="en-US" smtClean="0"/>
              <a:t>4</a:t>
            </a:fld>
            <a:endParaRPr lang="zh-CN" altLang="en-US"/>
          </a:p>
        </p:txBody>
      </p:sp>
    </p:spTree>
    <p:extLst>
      <p:ext uri="{BB962C8B-B14F-4D97-AF65-F5344CB8AC3E}">
        <p14:creationId xmlns:p14="http://schemas.microsoft.com/office/powerpoint/2010/main" val="3826650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5</a:t>
            </a:fld>
            <a:endParaRPr lang="zh-CN" altLang="en-US"/>
          </a:p>
        </p:txBody>
      </p:sp>
    </p:spTree>
    <p:extLst>
      <p:ext uri="{BB962C8B-B14F-4D97-AF65-F5344CB8AC3E}">
        <p14:creationId xmlns:p14="http://schemas.microsoft.com/office/powerpoint/2010/main" val="405507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6</a:t>
            </a:fld>
            <a:endParaRPr lang="zh-CN" altLang="en-US"/>
          </a:p>
        </p:txBody>
      </p:sp>
    </p:spTree>
    <p:extLst>
      <p:ext uri="{BB962C8B-B14F-4D97-AF65-F5344CB8AC3E}">
        <p14:creationId xmlns:p14="http://schemas.microsoft.com/office/powerpoint/2010/main" val="357710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7</a:t>
            </a:fld>
            <a:endParaRPr lang="zh-CN" altLang="en-US"/>
          </a:p>
        </p:txBody>
      </p:sp>
    </p:spTree>
    <p:extLst>
      <p:ext uri="{BB962C8B-B14F-4D97-AF65-F5344CB8AC3E}">
        <p14:creationId xmlns:p14="http://schemas.microsoft.com/office/powerpoint/2010/main" val="316440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8</a:t>
            </a:fld>
            <a:endParaRPr lang="zh-CN" altLang="en-US"/>
          </a:p>
        </p:txBody>
      </p:sp>
    </p:spTree>
    <p:extLst>
      <p:ext uri="{BB962C8B-B14F-4D97-AF65-F5344CB8AC3E}">
        <p14:creationId xmlns:p14="http://schemas.microsoft.com/office/powerpoint/2010/main" val="3524707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9</a:t>
            </a:fld>
            <a:endParaRPr lang="zh-CN" altLang="en-US"/>
          </a:p>
        </p:txBody>
      </p:sp>
    </p:spTree>
    <p:extLst>
      <p:ext uri="{BB962C8B-B14F-4D97-AF65-F5344CB8AC3E}">
        <p14:creationId xmlns:p14="http://schemas.microsoft.com/office/powerpoint/2010/main" val="2417080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76C6A-59AA-4ADD-B86D-338A2694F9D1}" type="slidenum">
              <a:rPr lang="zh-CN" altLang="en-US" smtClean="0"/>
              <a:t>10</a:t>
            </a:fld>
            <a:endParaRPr lang="zh-CN" altLang="en-US"/>
          </a:p>
        </p:txBody>
      </p:sp>
    </p:spTree>
    <p:extLst>
      <p:ext uri="{BB962C8B-B14F-4D97-AF65-F5344CB8AC3E}">
        <p14:creationId xmlns:p14="http://schemas.microsoft.com/office/powerpoint/2010/main" val="1012790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8133846-1946-41C4-B23E-474887B04221}" type="datetime1">
              <a:rPr lang="zh-CN" altLang="en-US" smtClean="0"/>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373742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AE86A46-1EC4-43CF-892B-F362343582C4}" type="datetime1">
              <a:rPr lang="zh-CN" altLang="en-US" smtClean="0"/>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2019371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2E73A39-6634-47C2-985B-960E72E3C4CE}" type="datetime1">
              <a:rPr lang="zh-CN" altLang="en-US" smtClean="0"/>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1246266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DE499E-7EDA-488C-94A7-5CCCB0AC1715}" type="datetime1">
              <a:rPr lang="zh-CN" altLang="en-US" smtClean="0"/>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303774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76F69DE-AE32-4C9E-96D6-6CF8F13043ED}" type="datetime1">
              <a:rPr lang="zh-CN" altLang="en-US" smtClean="0"/>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258768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D3DC801-C586-4BC2-AA17-FB992CD2730B}" type="datetime1">
              <a:rPr lang="zh-CN" altLang="en-US" smtClean="0"/>
              <a:t>2017/8/10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47066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B74A526-AFDD-47A7-860B-29E94236AA3F}" type="datetime1">
              <a:rPr lang="zh-CN" altLang="en-US" smtClean="0"/>
              <a:t>2017/8/10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3856610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9185D43-8FE5-4867-BC28-B92A1A248CCA}" type="datetime1">
              <a:rPr lang="zh-CN" altLang="en-US" smtClean="0"/>
              <a:t>2017/8/10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109622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2B4216-864C-459C-971E-B1416459C902}" type="datetime1">
              <a:rPr lang="zh-CN" altLang="en-US" smtClean="0"/>
              <a:t>2017/8/10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3801021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FE6B641-DC19-46D5-90BF-93D346E3A28E}" type="datetime1">
              <a:rPr lang="zh-CN" altLang="en-US" smtClean="0"/>
              <a:t>2017/8/10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425614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A034452-13B5-4AFB-AB62-17A3C4B1B63A}" type="datetime1">
              <a:rPr lang="zh-CN" altLang="en-US" smtClean="0"/>
              <a:t>2017/8/10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3964349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727C0-C3CC-48FC-B816-E41B647E1D36}" type="datetime1">
              <a:rPr lang="zh-CN" altLang="en-US" smtClean="0"/>
              <a:t>2017/8/10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DDB867-FB43-473D-9EE5-B82A00774E76}" type="slidenum">
              <a:rPr lang="zh-CN" altLang="en-US" smtClean="0"/>
              <a:t>‹#›</a:t>
            </a:fld>
            <a:endParaRPr lang="zh-CN" altLang="en-US"/>
          </a:p>
        </p:txBody>
      </p:sp>
    </p:spTree>
    <p:extLst>
      <p:ext uri="{BB962C8B-B14F-4D97-AF65-F5344CB8AC3E}">
        <p14:creationId xmlns:p14="http://schemas.microsoft.com/office/powerpoint/2010/main" val="400210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标题 1"/>
          <p:cNvSpPr>
            <a:spLocks noGrp="1"/>
          </p:cNvSpPr>
          <p:nvPr>
            <p:ph type="ctrTitle"/>
          </p:nvPr>
        </p:nvSpPr>
        <p:spPr>
          <a:xfrm>
            <a:off x="275166" y="3915290"/>
            <a:ext cx="7006167" cy="830263"/>
          </a:xfrm>
        </p:spPr>
        <p:txBody>
          <a:bodyPr>
            <a:normAutofit fontScale="90000"/>
          </a:bodyPr>
          <a:lstStyle/>
          <a:p>
            <a:pPr>
              <a:defRPr/>
            </a:pPr>
            <a:r>
              <a:rPr lang="zh-CN" altLang="en-US" sz="4800" b="1" dirty="0">
                <a:solidFill>
                  <a:srgbClr val="0070C0"/>
                </a:solidFill>
                <a:effectLst>
                  <a:outerShdw blurRad="38100" dist="38100" dir="2700000" algn="tl">
                    <a:srgbClr val="000000">
                      <a:alpha val="43137"/>
                    </a:srgbClr>
                  </a:outerShdw>
                </a:effectLst>
                <a:latin typeface="+mn-lt"/>
                <a:ea typeface="+mn-ea"/>
                <a:cs typeface="+mn-ea"/>
                <a:sym typeface="+mn-lt"/>
              </a:rPr>
              <a:t>基于知识库和深度学习</a:t>
            </a:r>
            <a:r>
              <a:rPr lang="zh-CN" altLang="en-US" sz="4800" b="1" dirty="0" smtClean="0">
                <a:solidFill>
                  <a:srgbClr val="0070C0"/>
                </a:solidFill>
                <a:effectLst>
                  <a:outerShdw blurRad="38100" dist="38100" dir="2700000" algn="tl">
                    <a:srgbClr val="000000">
                      <a:alpha val="43137"/>
                    </a:srgbClr>
                  </a:outerShdw>
                </a:effectLst>
                <a:latin typeface="+mn-lt"/>
                <a:ea typeface="+mn-ea"/>
                <a:cs typeface="+mn-ea"/>
                <a:sym typeface="+mn-lt"/>
              </a:rPr>
              <a:t>的</a:t>
            </a:r>
            <a:r>
              <a:rPr lang="en-US" altLang="zh-CN" sz="4800" b="1" dirty="0" smtClean="0">
                <a:solidFill>
                  <a:srgbClr val="0070C0"/>
                </a:solidFill>
                <a:effectLst>
                  <a:outerShdw blurRad="38100" dist="38100" dir="2700000" algn="tl">
                    <a:srgbClr val="000000">
                      <a:alpha val="43137"/>
                    </a:srgbClr>
                  </a:outerShdw>
                </a:effectLst>
                <a:latin typeface="+mn-lt"/>
                <a:ea typeface="+mn-ea"/>
                <a:cs typeface="+mn-ea"/>
                <a:sym typeface="+mn-lt"/>
              </a:rPr>
              <a:t/>
            </a:r>
            <a:br>
              <a:rPr lang="en-US" altLang="zh-CN" sz="4800" b="1" dirty="0" smtClean="0">
                <a:solidFill>
                  <a:srgbClr val="0070C0"/>
                </a:solidFill>
                <a:effectLst>
                  <a:outerShdw blurRad="38100" dist="38100" dir="2700000" algn="tl">
                    <a:srgbClr val="000000">
                      <a:alpha val="43137"/>
                    </a:srgbClr>
                  </a:outerShdw>
                </a:effectLst>
                <a:latin typeface="+mn-lt"/>
                <a:ea typeface="+mn-ea"/>
                <a:cs typeface="+mn-ea"/>
                <a:sym typeface="+mn-lt"/>
              </a:rPr>
            </a:br>
            <a:r>
              <a:rPr lang="zh-CN" altLang="en-US" sz="4800" b="1" dirty="0" smtClean="0">
                <a:solidFill>
                  <a:srgbClr val="0070C0"/>
                </a:solidFill>
                <a:effectLst>
                  <a:outerShdw blurRad="38100" dist="38100" dir="2700000" algn="tl">
                    <a:srgbClr val="000000">
                      <a:alpha val="43137"/>
                    </a:srgbClr>
                  </a:outerShdw>
                </a:effectLst>
                <a:latin typeface="+mn-lt"/>
                <a:ea typeface="+mn-ea"/>
                <a:cs typeface="+mn-ea"/>
                <a:sym typeface="+mn-lt"/>
              </a:rPr>
              <a:t>生物医学</a:t>
            </a:r>
            <a:r>
              <a:rPr lang="zh-CN" altLang="en-US" sz="4800" b="1" dirty="0">
                <a:solidFill>
                  <a:srgbClr val="0070C0"/>
                </a:solidFill>
                <a:effectLst>
                  <a:outerShdw blurRad="38100" dist="38100" dir="2700000" algn="tl">
                    <a:srgbClr val="000000">
                      <a:alpha val="43137"/>
                    </a:srgbClr>
                  </a:outerShdw>
                </a:effectLst>
                <a:latin typeface="+mn-lt"/>
                <a:ea typeface="+mn-ea"/>
                <a:cs typeface="+mn-ea"/>
                <a:sym typeface="+mn-lt"/>
              </a:rPr>
              <a:t>实体关系抽取研究</a:t>
            </a:r>
            <a:endParaRPr lang="en-US" sz="4800" b="1" dirty="0">
              <a:solidFill>
                <a:srgbClr val="0070C0"/>
              </a:solidFill>
              <a:effectLst>
                <a:outerShdw blurRad="38100" dist="38100" dir="2700000" algn="tl">
                  <a:srgbClr val="000000">
                    <a:alpha val="43137"/>
                  </a:srgbClr>
                </a:outerShdw>
              </a:effectLst>
              <a:latin typeface="+mn-lt"/>
              <a:ea typeface="+mn-ea"/>
              <a:cs typeface="+mn-ea"/>
              <a:sym typeface="+mn-lt"/>
            </a:endParaRPr>
          </a:p>
        </p:txBody>
      </p:sp>
      <p:sp>
        <p:nvSpPr>
          <p:cNvPr id="6" name="日期占位符 5"/>
          <p:cNvSpPr>
            <a:spLocks noGrp="1"/>
          </p:cNvSpPr>
          <p:nvPr>
            <p:ph type="dt" sz="half" idx="10"/>
          </p:nvPr>
        </p:nvSpPr>
        <p:spPr/>
        <p:txBody>
          <a:bodyPr/>
          <a:lstStyle/>
          <a:p>
            <a:fld id="{157EB376-D0EA-4914-8626-58A3652C4E70}" type="datetime1">
              <a:rPr lang="zh-CN" altLang="en-US" smtClean="0">
                <a:cs typeface="+mn-ea"/>
                <a:sym typeface="+mn-lt"/>
              </a:rPr>
              <a:t>2017/8/10</a:t>
            </a:fld>
            <a:endParaRPr lang="zh-CN" altLang="en-US">
              <a:cs typeface="+mn-ea"/>
              <a:sym typeface="+mn-lt"/>
            </a:endParaRPr>
          </a:p>
        </p:txBody>
      </p:sp>
      <p:sp>
        <p:nvSpPr>
          <p:cNvPr id="8" name="灯片编号占位符 7"/>
          <p:cNvSpPr>
            <a:spLocks noGrp="1"/>
          </p:cNvSpPr>
          <p:nvPr>
            <p:ph type="sldNum" sz="quarter" idx="12"/>
          </p:nvPr>
        </p:nvSpPr>
        <p:spPr/>
        <p:txBody>
          <a:bodyPr/>
          <a:lstStyle/>
          <a:p>
            <a:fld id="{B7DDB867-FB43-473D-9EE5-B82A00774E76}" type="slidenum">
              <a:rPr lang="zh-CN" altLang="en-US" smtClean="0">
                <a:cs typeface="+mn-ea"/>
                <a:sym typeface="+mn-lt"/>
              </a:rPr>
              <a:t>1</a:t>
            </a:fld>
            <a:endParaRPr lang="zh-CN" altLang="en-US">
              <a:cs typeface="+mn-ea"/>
              <a:sym typeface="+mn-lt"/>
            </a:endParaRPr>
          </a:p>
        </p:txBody>
      </p:sp>
    </p:spTree>
    <p:extLst>
      <p:ext uri="{BB962C8B-B14F-4D97-AF65-F5344CB8AC3E}">
        <p14:creationId xmlns:p14="http://schemas.microsoft.com/office/powerpoint/2010/main" val="286339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smtClean="0">
                <a:solidFill>
                  <a:schemeClr val="bg1"/>
                </a:solidFill>
                <a:latin typeface="+mn-lt"/>
                <a:ea typeface="+mn-ea"/>
                <a:cs typeface="+mn-ea"/>
                <a:sym typeface="+mn-lt"/>
              </a:rPr>
              <a:t>知识表示</a:t>
            </a:r>
            <a:r>
              <a:rPr lang="zh-CN" altLang="en-US" sz="2800" dirty="0">
                <a:solidFill>
                  <a:schemeClr val="bg1"/>
                </a:solidFill>
                <a:latin typeface="+mn-lt"/>
                <a:ea typeface="+mn-ea"/>
                <a:cs typeface="+mn-ea"/>
                <a:sym typeface="+mn-lt"/>
              </a:rPr>
              <a:t>学习</a:t>
            </a:r>
          </a:p>
        </p:txBody>
      </p:sp>
      <p:sp>
        <p:nvSpPr>
          <p:cNvPr id="5"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zh-CN" sz="2000" dirty="0" smtClean="0"/>
              <a:t>采用</a:t>
            </a:r>
            <a:r>
              <a:rPr lang="zh-CN" altLang="zh-CN" sz="2000" dirty="0"/>
              <a:t>翻译</a:t>
            </a:r>
            <a:r>
              <a:rPr lang="zh-CN" altLang="zh-CN" sz="2000" dirty="0" smtClean="0"/>
              <a:t>模型</a:t>
            </a:r>
            <a:r>
              <a:rPr lang="zh-CN" altLang="en-US" sz="2000" dirty="0" smtClean="0"/>
              <a:t>（</a:t>
            </a:r>
            <a:r>
              <a:rPr lang="en-US" altLang="zh-CN" sz="2000" dirty="0" smtClean="0"/>
              <a:t>trans </a:t>
            </a:r>
            <a:r>
              <a:rPr lang="zh-CN" altLang="en-US" sz="2000" dirty="0" smtClean="0"/>
              <a:t>系列）</a:t>
            </a:r>
            <a:r>
              <a:rPr lang="zh-CN" altLang="zh-CN" sz="2000" dirty="0" smtClean="0"/>
              <a:t>，</a:t>
            </a:r>
            <a:r>
              <a:rPr lang="zh-CN" altLang="zh-CN" sz="2000" dirty="0"/>
              <a:t>学习生物医学知识库中的实体和关系</a:t>
            </a:r>
            <a:r>
              <a:rPr lang="zh-CN" altLang="zh-CN" sz="2000" dirty="0" smtClean="0"/>
              <a:t>表示</a:t>
            </a:r>
            <a:endParaRPr lang="en-US" altLang="zh-CN" sz="2000" dirty="0" smtClean="0"/>
          </a:p>
          <a:p>
            <a:pPr marL="637200" lvl="1" indent="-324000">
              <a:lnSpc>
                <a:spcPct val="150000"/>
              </a:lnSpc>
              <a:buClr>
                <a:schemeClr val="accent2"/>
              </a:buClr>
              <a:buFont typeface="Wingdings" panose="05000000000000000000" pitchFamily="2" charset="2"/>
              <a:buChar char="l"/>
            </a:pPr>
            <a:r>
              <a:rPr lang="en-US" altLang="zh-CN" sz="2000" dirty="0" err="1" smtClean="0"/>
              <a:t>transE</a:t>
            </a:r>
            <a:endParaRPr lang="en-US" altLang="zh-CN" sz="2000" dirty="0" smtClean="0"/>
          </a:p>
          <a:p>
            <a:pPr marL="637200" lvl="1" indent="-324000">
              <a:lnSpc>
                <a:spcPct val="150000"/>
              </a:lnSpc>
              <a:buClr>
                <a:schemeClr val="accent2"/>
              </a:buClr>
              <a:buFont typeface="Wingdings" panose="05000000000000000000" pitchFamily="2" charset="2"/>
              <a:buChar char="l"/>
            </a:pPr>
            <a:r>
              <a:rPr lang="en-US" altLang="zh-CN" sz="2000" dirty="0" err="1" smtClean="0"/>
              <a:t>transH</a:t>
            </a:r>
            <a:endParaRPr lang="en-US" altLang="zh-CN" sz="2000" dirty="0" smtClean="0"/>
          </a:p>
          <a:p>
            <a:pPr marL="637200" lvl="1" indent="-324000">
              <a:lnSpc>
                <a:spcPct val="150000"/>
              </a:lnSpc>
              <a:buClr>
                <a:schemeClr val="accent2"/>
              </a:buClr>
              <a:buFont typeface="Wingdings" panose="05000000000000000000" pitchFamily="2" charset="2"/>
              <a:buChar char="l"/>
            </a:pPr>
            <a:r>
              <a:rPr lang="en-US" altLang="zh-CN" sz="2000" dirty="0" smtClean="0"/>
              <a:t>transD</a:t>
            </a:r>
          </a:p>
          <a:p>
            <a:pPr marL="637200" lvl="1" indent="-324000">
              <a:lnSpc>
                <a:spcPct val="150000"/>
              </a:lnSpc>
              <a:buClr>
                <a:schemeClr val="accent2"/>
              </a:buClr>
              <a:buFont typeface="Wingdings" panose="05000000000000000000" pitchFamily="2" charset="2"/>
              <a:buChar char="l"/>
            </a:pPr>
            <a:r>
              <a:rPr lang="en-US" altLang="zh-CN" sz="2000" dirty="0" err="1" smtClean="0"/>
              <a:t>transR</a:t>
            </a:r>
            <a:endParaRPr lang="en-US" altLang="zh-CN" sz="2000" dirty="0" smtClean="0"/>
          </a:p>
          <a:p>
            <a:pPr marL="637200" lvl="1" indent="-324000">
              <a:lnSpc>
                <a:spcPct val="150000"/>
              </a:lnSpc>
              <a:buClr>
                <a:schemeClr val="accent2"/>
              </a:buClr>
              <a:buFont typeface="Wingdings" panose="05000000000000000000" pitchFamily="2" charset="2"/>
              <a:buChar char="l"/>
            </a:pPr>
            <a:r>
              <a:rPr lang="en-US" altLang="zh-CN" sz="2000" dirty="0" smtClean="0"/>
              <a:t>…</a:t>
            </a:r>
          </a:p>
          <a:p>
            <a:pPr marL="180000" indent="-324000">
              <a:lnSpc>
                <a:spcPct val="150000"/>
              </a:lnSpc>
              <a:buClr>
                <a:schemeClr val="accent2"/>
              </a:buClr>
              <a:buFont typeface="Wingdings" panose="05000000000000000000" pitchFamily="2" charset="2"/>
              <a:buChar char="l"/>
            </a:pPr>
            <a:r>
              <a:rPr lang="zh-CN" altLang="en-US" sz="2000" dirty="0" smtClean="0"/>
              <a:t>融合 （</a:t>
            </a:r>
            <a:r>
              <a:rPr lang="zh-CN" altLang="zh-CN" sz="2000" dirty="0" smtClean="0"/>
              <a:t>生物医学</a:t>
            </a:r>
            <a:r>
              <a:rPr lang="zh-CN" altLang="zh-CN" sz="2000" dirty="0"/>
              <a:t>文本</a:t>
            </a:r>
            <a:r>
              <a:rPr lang="en-US" altLang="zh-CN" sz="2000" dirty="0"/>
              <a:t>+</a:t>
            </a:r>
            <a:r>
              <a:rPr lang="zh-CN" altLang="zh-CN" sz="2000" dirty="0"/>
              <a:t>生物医学</a:t>
            </a:r>
            <a:r>
              <a:rPr lang="zh-CN" altLang="en-US" sz="2000" dirty="0" smtClean="0"/>
              <a:t>知识） </a:t>
            </a:r>
            <a:r>
              <a:rPr lang="en-US" altLang="zh-CN" sz="2000" dirty="0" smtClean="0">
                <a:sym typeface="Wingdings" panose="05000000000000000000" pitchFamily="2" charset="2"/>
              </a:rPr>
              <a:t> </a:t>
            </a:r>
            <a:r>
              <a:rPr lang="zh-CN" altLang="en-US" sz="2000" dirty="0" smtClean="0">
                <a:sym typeface="Wingdings" panose="05000000000000000000" pitchFamily="2" charset="2"/>
              </a:rPr>
              <a:t>抽取关系</a:t>
            </a:r>
            <a:endParaRPr lang="en-US" altLang="zh-CN" sz="2000" dirty="0"/>
          </a:p>
          <a:p>
            <a:pPr marL="180000" indent="-324000">
              <a:lnSpc>
                <a:spcPct val="150000"/>
              </a:lnSpc>
              <a:buClr>
                <a:schemeClr val="accent2"/>
              </a:buClr>
              <a:buFont typeface="Wingdings" panose="05000000000000000000" pitchFamily="2" charset="2"/>
              <a:buChar char="l"/>
            </a:pPr>
            <a:endParaRPr lang="en-US" altLang="zh-CN" sz="2000" dirty="0" smtClean="0"/>
          </a:p>
          <a:p>
            <a:pPr marL="180000" indent="-324000">
              <a:lnSpc>
                <a:spcPct val="150000"/>
              </a:lnSpc>
              <a:buClr>
                <a:schemeClr val="accent2"/>
              </a:buClr>
              <a:buFont typeface="Wingdings" panose="05000000000000000000" pitchFamily="2" charset="2"/>
              <a:buChar char="l"/>
            </a:pPr>
            <a:endParaRPr lang="en-US" altLang="zh-CN" sz="2000" dirty="0" smtClean="0"/>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10</a:t>
            </a:fld>
            <a:endParaRPr lang="zh-CN" altLang="en-US" sz="1400" dirty="0">
              <a:solidFill>
                <a:schemeClr val="bg1"/>
              </a:solidFill>
              <a:cs typeface="+mn-ea"/>
              <a:sym typeface="+mn-lt"/>
            </a:endParaRPr>
          </a:p>
        </p:txBody>
      </p:sp>
    </p:spTree>
    <p:extLst>
      <p:ext uri="{BB962C8B-B14F-4D97-AF65-F5344CB8AC3E}">
        <p14:creationId xmlns:p14="http://schemas.microsoft.com/office/powerpoint/2010/main" val="336202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smtClean="0">
                <a:solidFill>
                  <a:schemeClr val="bg1"/>
                </a:solidFill>
                <a:latin typeface="+mn-lt"/>
                <a:ea typeface="+mn-ea"/>
                <a:cs typeface="+mn-ea"/>
                <a:sym typeface="+mn-lt"/>
              </a:rPr>
              <a:t>翻译模型 </a:t>
            </a:r>
            <a:r>
              <a:rPr lang="en-US" altLang="zh-CN" sz="2800" dirty="0" err="1" smtClean="0">
                <a:solidFill>
                  <a:schemeClr val="bg1"/>
                </a:solidFill>
                <a:latin typeface="+mn-lt"/>
                <a:ea typeface="+mn-ea"/>
                <a:cs typeface="+mn-ea"/>
                <a:sym typeface="+mn-lt"/>
              </a:rPr>
              <a:t>TransE</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11</a:t>
            </a:fld>
            <a:endParaRPr lang="zh-CN" altLang="en-US" sz="1400" dirty="0">
              <a:solidFill>
                <a:schemeClr val="bg1"/>
              </a:solidFill>
              <a:cs typeface="+mn-ea"/>
              <a:sym typeface="+mn-lt"/>
            </a:endParaRPr>
          </a:p>
        </p:txBody>
      </p:sp>
      <p:sp>
        <p:nvSpPr>
          <p:cNvPr id="9" name="内容占位符 1"/>
          <p:cNvSpPr>
            <a:spLocks noGrp="1"/>
          </p:cNvSpPr>
          <p:nvPr>
            <p:ph idx="1"/>
          </p:nvPr>
        </p:nvSpPr>
        <p:spPr>
          <a:xfrm>
            <a:off x="228600" y="1333500"/>
            <a:ext cx="8661400" cy="4886678"/>
          </a:xfrm>
        </p:spPr>
        <p:txBody>
          <a:bodyPr>
            <a:normAutofit/>
          </a:bodyPr>
          <a:lstStyle/>
          <a:p>
            <a:pPr marL="180000" indent="-324000">
              <a:lnSpc>
                <a:spcPct val="150000"/>
              </a:lnSpc>
              <a:buClr>
                <a:schemeClr val="accent2"/>
              </a:buClr>
              <a:buFont typeface="Wingdings" panose="05000000000000000000" pitchFamily="2" charset="2"/>
              <a:buChar char="l"/>
            </a:pPr>
            <a:r>
              <a:rPr lang="zh-CN" altLang="en-US" sz="2000" dirty="0"/>
              <a:t>对每个事实 </a:t>
            </a:r>
            <a:r>
              <a:rPr lang="en-US" altLang="zh-CN" sz="2000" dirty="0"/>
              <a:t>(head,</a:t>
            </a:r>
            <a:r>
              <a:rPr lang="zh-CN" altLang="en-US" sz="2000" dirty="0"/>
              <a:t> </a:t>
            </a:r>
            <a:r>
              <a:rPr lang="en-US" altLang="zh-CN" sz="2000" dirty="0"/>
              <a:t>relation,</a:t>
            </a:r>
            <a:r>
              <a:rPr lang="zh-CN" altLang="en-US" sz="2000" dirty="0"/>
              <a:t> </a:t>
            </a:r>
            <a:r>
              <a:rPr lang="en-US" altLang="zh-CN" sz="2000" dirty="0"/>
              <a:t>tail)</a:t>
            </a:r>
            <a:r>
              <a:rPr lang="zh-CN" altLang="en-US" sz="2000" dirty="0"/>
              <a:t>，将其中的</a:t>
            </a:r>
            <a:r>
              <a:rPr lang="en-US" altLang="zh-CN" sz="2000" dirty="0"/>
              <a:t>relation</a:t>
            </a:r>
            <a:r>
              <a:rPr lang="zh-CN" altLang="en-US" sz="2000" dirty="0"/>
              <a:t>作为从</a:t>
            </a:r>
            <a:r>
              <a:rPr lang="en-US" altLang="zh-CN" sz="2000" dirty="0"/>
              <a:t>head</a:t>
            </a:r>
            <a:r>
              <a:rPr lang="zh-CN" altLang="en-US" sz="2000" dirty="0"/>
              <a:t>到</a:t>
            </a:r>
            <a:r>
              <a:rPr lang="en-US" altLang="zh-CN" sz="2000" dirty="0"/>
              <a:t>tail</a:t>
            </a:r>
            <a:r>
              <a:rPr lang="zh-CN" altLang="en-US" sz="2000" dirty="0"/>
              <a:t>的翻译操作</a:t>
            </a:r>
          </a:p>
          <a:p>
            <a:pPr marL="180000" indent="-324000">
              <a:lnSpc>
                <a:spcPct val="150000"/>
              </a:lnSpc>
              <a:buClr>
                <a:schemeClr val="accent2"/>
              </a:buClr>
              <a:buFont typeface="Wingdings" panose="05000000000000000000" pitchFamily="2" charset="2"/>
              <a:buChar char="l"/>
            </a:pPr>
            <a:endParaRPr lang="zh-CN" altLang="en-US" sz="2000" dirty="0" smtClean="0">
              <a:cs typeface="+mn-ea"/>
              <a:sym typeface="+mn-lt"/>
            </a:endParaRPr>
          </a:p>
        </p:txBody>
      </p:sp>
      <p:pic>
        <p:nvPicPr>
          <p:cNvPr id="7" name="图片 6"/>
          <p:cNvPicPr>
            <a:picLocks noChangeAspect="1"/>
          </p:cNvPicPr>
          <p:nvPr/>
        </p:nvPicPr>
        <p:blipFill>
          <a:blip r:embed="rId4"/>
          <a:stretch>
            <a:fillRect/>
          </a:stretch>
        </p:blipFill>
        <p:spPr>
          <a:xfrm>
            <a:off x="3145014" y="2167315"/>
            <a:ext cx="2828571" cy="3219048"/>
          </a:xfrm>
          <a:prstGeom prst="rect">
            <a:avLst/>
          </a:prstGeom>
        </p:spPr>
      </p:pic>
      <p:sp>
        <p:nvSpPr>
          <p:cNvPr id="10" name="矩形 9"/>
          <p:cNvSpPr/>
          <p:nvPr/>
        </p:nvSpPr>
        <p:spPr>
          <a:xfrm>
            <a:off x="2552179" y="5481496"/>
            <a:ext cx="4014240"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sz="3600" smtClean="0">
                <a:latin typeface="DengXian" charset="-122"/>
                <a:ea typeface="DengXian" charset="-122"/>
                <a:cs typeface="DengXian" charset="-122"/>
              </a:rPr>
              <a:t>优化目标</a:t>
            </a:r>
            <a:r>
              <a:rPr lang="en-US" altLang="zh-CN" sz="3600" dirty="0" smtClean="0">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h</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r </a:t>
            </a:r>
            <a:r>
              <a:rPr lang="zh-CN" altLang="zh-CN"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t</a:t>
            </a:r>
            <a:endParaRPr lang="zh-CN" altLang="en-US" sz="3600" b="1" dirty="0">
              <a:solidFill>
                <a:srgbClr val="FF0000"/>
              </a:solidFill>
              <a:latin typeface="DengXian" charset="-122"/>
              <a:ea typeface="DengXian" charset="-122"/>
              <a:cs typeface="DengXian" charset="-122"/>
            </a:endParaRPr>
          </a:p>
        </p:txBody>
      </p:sp>
    </p:spTree>
    <p:extLst>
      <p:ext uri="{BB962C8B-B14F-4D97-AF65-F5344CB8AC3E}">
        <p14:creationId xmlns:p14="http://schemas.microsoft.com/office/powerpoint/2010/main" val="3553637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a:solidFill>
                  <a:schemeClr val="bg1"/>
                </a:solidFill>
                <a:latin typeface="+mn-lt"/>
                <a:ea typeface="+mn-ea"/>
                <a:cs typeface="+mn-ea"/>
                <a:sym typeface="+mn-lt"/>
              </a:rPr>
              <a:t>融合文本与知识进行关系抽取</a:t>
            </a: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12</a:t>
            </a:fld>
            <a:endParaRPr lang="zh-CN" altLang="en-US" sz="1400" dirty="0">
              <a:solidFill>
                <a:schemeClr val="bg1"/>
              </a:solidFill>
              <a:cs typeface="+mn-ea"/>
              <a:sym typeface="+mn-lt"/>
            </a:endParaRPr>
          </a:p>
        </p:txBody>
      </p:sp>
      <p:pic>
        <p:nvPicPr>
          <p:cNvPr id="14" name="内容占位符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50" y="1665754"/>
            <a:ext cx="8928100" cy="3526492"/>
          </a:xfrm>
          <a:prstGeom prst="rect">
            <a:avLst/>
          </a:prstGeom>
        </p:spPr>
      </p:pic>
    </p:spTree>
    <p:extLst>
      <p:ext uri="{BB962C8B-B14F-4D97-AF65-F5344CB8AC3E}">
        <p14:creationId xmlns:p14="http://schemas.microsoft.com/office/powerpoint/2010/main" val="3315952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a:solidFill>
                  <a:schemeClr val="bg1"/>
                </a:solidFill>
                <a:latin typeface="+mn-lt"/>
                <a:ea typeface="+mn-ea"/>
                <a:cs typeface="+mn-ea"/>
                <a:sym typeface="+mn-lt"/>
              </a:rPr>
              <a:t>实体识别及实体关系抽取</a:t>
            </a:r>
          </a:p>
        </p:txBody>
      </p:sp>
      <p:sp>
        <p:nvSpPr>
          <p:cNvPr id="5"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zh-CN" sz="2000" dirty="0"/>
              <a:t>实体识别采用实体检测和实体分类两阶段</a:t>
            </a:r>
            <a:r>
              <a:rPr lang="zh-CN" altLang="zh-CN" sz="2000" dirty="0" smtClean="0"/>
              <a:t>方法</a:t>
            </a:r>
            <a:endParaRPr lang="en-US" altLang="zh-CN" sz="2000" dirty="0" smtClean="0"/>
          </a:p>
          <a:p>
            <a:pPr marL="637200" lvl="1" indent="-324000">
              <a:lnSpc>
                <a:spcPct val="150000"/>
              </a:lnSpc>
              <a:buClr>
                <a:schemeClr val="accent2"/>
              </a:buClr>
              <a:buFont typeface="Wingdings" panose="05000000000000000000" pitchFamily="2" charset="2"/>
              <a:buChar char="u"/>
            </a:pPr>
            <a:r>
              <a:rPr lang="zh-CN" altLang="en-US" sz="2000" dirty="0" smtClean="0"/>
              <a:t>在实体检测阶段，采用双向 </a:t>
            </a:r>
            <a:r>
              <a:rPr lang="en-US" altLang="zh-CN" sz="2000" dirty="0" smtClean="0"/>
              <a:t>LSTM + CRF </a:t>
            </a:r>
            <a:r>
              <a:rPr lang="zh-CN" altLang="en-US" sz="2000" dirty="0" smtClean="0"/>
              <a:t>模型，结合词级别特征和字符特征</a:t>
            </a:r>
            <a:endParaRPr lang="en-US" altLang="zh-CN" sz="2000" dirty="0" smtClean="0"/>
          </a:p>
          <a:p>
            <a:pPr marL="637200" lvl="1" indent="-324000">
              <a:lnSpc>
                <a:spcPct val="150000"/>
              </a:lnSpc>
              <a:buClr>
                <a:schemeClr val="accent2"/>
              </a:buClr>
              <a:buFont typeface="Wingdings" panose="05000000000000000000" pitchFamily="2" charset="2"/>
              <a:buChar char="u"/>
            </a:pPr>
            <a:r>
              <a:rPr lang="zh-CN" altLang="zh-CN" sz="2000" dirty="0" smtClean="0"/>
              <a:t>在</a:t>
            </a:r>
            <a:r>
              <a:rPr lang="zh-CN" altLang="zh-CN" sz="2000" dirty="0"/>
              <a:t>实体分类阶段，通过计算实体上下文表示和不同类型的同名实体表示的相似度，判断实体类型</a:t>
            </a:r>
            <a:r>
              <a:rPr lang="zh-CN" altLang="zh-CN" sz="2000" dirty="0" smtClean="0"/>
              <a:t>。</a:t>
            </a:r>
            <a:r>
              <a:rPr lang="en-US" altLang="zh-CN" sz="1600" dirty="0" smtClean="0"/>
              <a:t/>
            </a:r>
            <a:br>
              <a:rPr lang="en-US" altLang="zh-CN" sz="1600" dirty="0" smtClean="0"/>
            </a:br>
            <a:endParaRPr lang="en-US" altLang="zh-CN" sz="1600" dirty="0" smtClean="0"/>
          </a:p>
          <a:p>
            <a:pPr marL="180000" indent="-324000">
              <a:lnSpc>
                <a:spcPct val="150000"/>
              </a:lnSpc>
              <a:buClr>
                <a:schemeClr val="accent2"/>
              </a:buClr>
              <a:buFont typeface="Wingdings" panose="05000000000000000000" pitchFamily="2" charset="2"/>
              <a:buChar char="l"/>
            </a:pPr>
            <a:r>
              <a:rPr lang="zh-CN" altLang="zh-CN" sz="2000" dirty="0"/>
              <a:t>关系</a:t>
            </a:r>
            <a:r>
              <a:rPr lang="zh-CN" altLang="zh-CN" sz="2000" dirty="0" smtClean="0"/>
              <a:t>抽取</a:t>
            </a:r>
            <a:endParaRPr lang="en-US" altLang="zh-CN" sz="2000" dirty="0" smtClean="0"/>
          </a:p>
          <a:p>
            <a:pPr marL="637200" lvl="1" indent="-324000">
              <a:lnSpc>
                <a:spcPct val="150000"/>
              </a:lnSpc>
              <a:buClr>
                <a:schemeClr val="accent2"/>
              </a:buClr>
              <a:buFont typeface="Wingdings" panose="05000000000000000000" pitchFamily="2" charset="2"/>
              <a:buChar char="u"/>
            </a:pPr>
            <a:r>
              <a:rPr lang="zh-CN" altLang="zh-CN" sz="1600" dirty="0" smtClean="0"/>
              <a:t>采用</a:t>
            </a:r>
            <a:r>
              <a:rPr lang="zh-CN" altLang="zh-CN" sz="1600" dirty="0"/>
              <a:t>基于注意力机制的卷积</a:t>
            </a:r>
            <a:r>
              <a:rPr lang="zh-CN" altLang="zh-CN" sz="1600" dirty="0" smtClean="0"/>
              <a:t>神经网络</a:t>
            </a:r>
            <a:r>
              <a:rPr lang="zh-CN" altLang="en-US" sz="1600" dirty="0" smtClean="0"/>
              <a:t>（</a:t>
            </a:r>
            <a:r>
              <a:rPr lang="en-US" altLang="zh-CN" sz="1600" dirty="0" smtClean="0"/>
              <a:t>Attention Based CNN</a:t>
            </a:r>
            <a:r>
              <a:rPr lang="zh-CN" altLang="en-US" sz="1600" dirty="0" smtClean="0"/>
              <a:t>）</a:t>
            </a:r>
            <a:r>
              <a:rPr lang="zh-CN" altLang="zh-CN" sz="1600" dirty="0" smtClean="0"/>
              <a:t>，</a:t>
            </a:r>
            <a:r>
              <a:rPr lang="zh-CN" altLang="zh-CN" sz="1600" dirty="0"/>
              <a:t>分别关注实体表示和关系表示，构建有知识的深度</a:t>
            </a:r>
            <a:r>
              <a:rPr lang="zh-CN" altLang="zh-CN" sz="1600" dirty="0" smtClean="0"/>
              <a:t>神经网络模型</a:t>
            </a:r>
            <a:endParaRPr lang="en-US" altLang="zh-CN" sz="1600" dirty="0" smtClean="0"/>
          </a:p>
          <a:p>
            <a:pPr marL="180000" indent="-324000">
              <a:lnSpc>
                <a:spcPct val="150000"/>
              </a:lnSpc>
              <a:buClr>
                <a:schemeClr val="accent2"/>
              </a:buClr>
              <a:buFont typeface="Wingdings" panose="05000000000000000000" pitchFamily="2" charset="2"/>
              <a:buChar char="l"/>
            </a:pPr>
            <a:r>
              <a:rPr lang="zh-CN" altLang="en-US" sz="2000" dirty="0" smtClean="0"/>
              <a:t>目标：</a:t>
            </a:r>
            <a:r>
              <a:rPr lang="zh-CN" altLang="zh-CN" sz="2000" dirty="0" smtClean="0"/>
              <a:t>知识表示</a:t>
            </a:r>
            <a:r>
              <a:rPr lang="zh-CN" altLang="zh-CN" sz="2000" dirty="0"/>
              <a:t>和语言学特征相结合</a:t>
            </a:r>
            <a:endParaRPr lang="zh-CN" altLang="en-US" sz="2000" dirty="0">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13</a:t>
            </a:fld>
            <a:endParaRPr lang="zh-CN" altLang="en-US" sz="1400" dirty="0">
              <a:solidFill>
                <a:schemeClr val="bg1"/>
              </a:solidFill>
              <a:cs typeface="+mn-ea"/>
              <a:sym typeface="+mn-l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019212463"/>
              </p:ext>
            </p:extLst>
          </p:nvPr>
        </p:nvGraphicFramePr>
        <p:xfrm>
          <a:off x="4572000" y="3629645"/>
          <a:ext cx="3683971" cy="820999"/>
        </p:xfrm>
        <a:graphic>
          <a:graphicData uri="http://schemas.openxmlformats.org/presentationml/2006/ole">
            <mc:AlternateContent xmlns:mc="http://schemas.openxmlformats.org/markup-compatibility/2006">
              <mc:Choice xmlns:v="urn:schemas-microsoft-com:vml" Requires="v">
                <p:oleObj spid="_x0000_s1051" name="Equation" r:id="rId5" imgW="1651000" imgH="330200" progId="Equation.DSMT4">
                  <p:embed/>
                </p:oleObj>
              </mc:Choice>
              <mc:Fallback>
                <p:oleObj name="Equation" r:id="rId5" imgW="1651000" imgH="3302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629645"/>
                        <a:ext cx="3683971" cy="820999"/>
                      </a:xfrm>
                      <a:prstGeom prst="rect">
                        <a:avLst/>
                      </a:prstGeom>
                      <a:noFill/>
                    </p:spPr>
                  </p:pic>
                </p:oleObj>
              </mc:Fallback>
            </mc:AlternateContent>
          </a:graphicData>
        </a:graphic>
      </p:graphicFrame>
    </p:spTree>
    <p:extLst>
      <p:ext uri="{BB962C8B-B14F-4D97-AF65-F5344CB8AC3E}">
        <p14:creationId xmlns:p14="http://schemas.microsoft.com/office/powerpoint/2010/main" val="1308364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en-US" altLang="zh-CN" sz="2800" dirty="0" err="1" smtClean="0">
                <a:solidFill>
                  <a:schemeClr val="bg1"/>
                </a:solidFill>
                <a:latin typeface="+mn-lt"/>
                <a:ea typeface="+mn-ea"/>
                <a:cs typeface="+mn-ea"/>
                <a:sym typeface="+mn-lt"/>
              </a:rPr>
              <a:t>AutoExtend</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14</a:t>
            </a:fld>
            <a:endParaRPr lang="zh-CN" altLang="en-US" sz="1400" dirty="0">
              <a:solidFill>
                <a:schemeClr val="bg1"/>
              </a:solidFill>
              <a:cs typeface="+mn-ea"/>
              <a:sym typeface="+mn-lt"/>
            </a:endParaRPr>
          </a:p>
        </p:txBody>
      </p:sp>
      <p:sp>
        <p:nvSpPr>
          <p:cNvPr id="7"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en-US" altLang="zh-CN" sz="2000" dirty="0"/>
              <a:t>word, </a:t>
            </a:r>
            <a:r>
              <a:rPr lang="en-US" altLang="zh-CN" sz="2000" dirty="0" err="1"/>
              <a:t>synset</a:t>
            </a:r>
            <a:r>
              <a:rPr lang="en-US" altLang="zh-CN" sz="2000" dirty="0"/>
              <a:t>, </a:t>
            </a:r>
            <a:r>
              <a:rPr lang="en-US" altLang="zh-CN" sz="2000" dirty="0" smtClean="0"/>
              <a:t>lexeme </a:t>
            </a:r>
            <a:r>
              <a:rPr lang="zh-CN" altLang="en-US" sz="2000" dirty="0" smtClean="0"/>
              <a:t>常见于 </a:t>
            </a:r>
            <a:r>
              <a:rPr lang="en-US" altLang="zh-CN" sz="2000" dirty="0"/>
              <a:t>Lexical Resources</a:t>
            </a:r>
            <a:r>
              <a:rPr lang="zh-CN" altLang="en-US" sz="2000" dirty="0"/>
              <a:t>，比如 </a:t>
            </a:r>
            <a:r>
              <a:rPr lang="en-US" altLang="zh-CN" sz="2000" dirty="0"/>
              <a:t>WordNet</a:t>
            </a:r>
            <a:r>
              <a:rPr lang="zh-CN" altLang="en-US" sz="2000" dirty="0"/>
              <a:t>，</a:t>
            </a:r>
            <a:r>
              <a:rPr lang="en-US" altLang="zh-CN" sz="2000" dirty="0"/>
              <a:t>Freebase, Wiktionary </a:t>
            </a:r>
            <a:r>
              <a:rPr lang="zh-CN" altLang="en-US" sz="2000" dirty="0"/>
              <a:t>等等</a:t>
            </a:r>
            <a:r>
              <a:rPr lang="zh-CN" altLang="en-US" sz="2000" dirty="0" smtClean="0"/>
              <a:t>。</a:t>
            </a:r>
            <a:endParaRPr lang="en-US" altLang="zh-CN" sz="2000" dirty="0" smtClean="0"/>
          </a:p>
          <a:p>
            <a:pPr marL="637200" lvl="1" indent="-324000">
              <a:lnSpc>
                <a:spcPct val="150000"/>
              </a:lnSpc>
              <a:buClr>
                <a:schemeClr val="accent2"/>
              </a:buClr>
              <a:buFont typeface="Wingdings" panose="05000000000000000000" pitchFamily="2" charset="2"/>
              <a:buChar char="l"/>
            </a:pPr>
            <a:r>
              <a:rPr lang="en-US" altLang="zh-CN" sz="2000" dirty="0" err="1" smtClean="0"/>
              <a:t>Synset</a:t>
            </a:r>
            <a:r>
              <a:rPr lang="en-US" altLang="zh-CN" sz="2000" dirty="0" smtClean="0"/>
              <a:t>	</a:t>
            </a:r>
            <a:r>
              <a:rPr lang="zh-CN" altLang="en-US" sz="2000" dirty="0" smtClean="0"/>
              <a:t>同义词</a:t>
            </a:r>
            <a:endParaRPr lang="en-US" altLang="zh-CN" sz="2000" dirty="0" smtClean="0"/>
          </a:p>
          <a:p>
            <a:pPr marL="637200" lvl="1" indent="-324000">
              <a:lnSpc>
                <a:spcPct val="150000"/>
              </a:lnSpc>
              <a:buClr>
                <a:schemeClr val="accent2"/>
              </a:buClr>
              <a:buFont typeface="Wingdings" panose="05000000000000000000" pitchFamily="2" charset="2"/>
              <a:buChar char="l"/>
            </a:pPr>
            <a:r>
              <a:rPr lang="en-US" altLang="zh-CN" sz="2000" dirty="0" smtClean="0"/>
              <a:t>Lexeme	</a:t>
            </a:r>
            <a:r>
              <a:rPr lang="zh-CN" altLang="en-US" sz="2000" dirty="0" smtClean="0"/>
              <a:t>一</a:t>
            </a:r>
            <a:r>
              <a:rPr lang="zh-CN" altLang="en-US" sz="2000" dirty="0"/>
              <a:t>词多</a:t>
            </a:r>
            <a:r>
              <a:rPr lang="zh-CN" altLang="en-US" sz="2000" dirty="0" smtClean="0"/>
              <a:t>义</a:t>
            </a:r>
            <a:endParaRPr lang="en-US" altLang="zh-CN" sz="2000" dirty="0" smtClean="0"/>
          </a:p>
          <a:p>
            <a:pPr marL="180000" indent="-324000">
              <a:lnSpc>
                <a:spcPct val="150000"/>
              </a:lnSpc>
              <a:buClr>
                <a:schemeClr val="accent2"/>
              </a:buClr>
              <a:buFont typeface="Wingdings" panose="05000000000000000000" pitchFamily="2" charset="2"/>
              <a:buChar char="l"/>
            </a:pPr>
            <a:r>
              <a:rPr lang="zh-CN" altLang="en-US" sz="2000" dirty="0" smtClean="0"/>
              <a:t>将词典资源中的关系（如</a:t>
            </a:r>
            <a:r>
              <a:rPr lang="en-US" altLang="zh-CN" sz="2000" dirty="0" smtClean="0"/>
              <a:t>hyponymy relation</a:t>
            </a:r>
            <a:r>
              <a:rPr lang="zh-CN" altLang="en-US" sz="2000" dirty="0" smtClean="0"/>
              <a:t>）作为约束，把 </a:t>
            </a:r>
            <a:r>
              <a:rPr lang="en-US" altLang="zh-CN" sz="2000" dirty="0"/>
              <a:t>word </a:t>
            </a:r>
            <a:r>
              <a:rPr lang="en-US" altLang="zh-CN" sz="2000" dirty="0" smtClean="0"/>
              <a:t>embedding</a:t>
            </a:r>
            <a:r>
              <a:rPr lang="zh-CN" altLang="en-US" sz="2000" dirty="0" smtClean="0"/>
              <a:t>，</a:t>
            </a:r>
            <a:r>
              <a:rPr lang="en-US" altLang="zh-CN" sz="2000" dirty="0" err="1" smtClean="0"/>
              <a:t>synset</a:t>
            </a:r>
            <a:r>
              <a:rPr lang="en-US" altLang="zh-CN" sz="2000" dirty="0" smtClean="0"/>
              <a:t> embedding</a:t>
            </a:r>
            <a:r>
              <a:rPr lang="zh-CN" altLang="en-US" sz="2000" dirty="0" smtClean="0"/>
              <a:t>，</a:t>
            </a:r>
            <a:r>
              <a:rPr lang="en-US" altLang="zh-CN" sz="2000" dirty="0" smtClean="0"/>
              <a:t>lexeme </a:t>
            </a:r>
            <a:r>
              <a:rPr lang="en-US" altLang="zh-CN" sz="2000" dirty="0"/>
              <a:t>embedding </a:t>
            </a:r>
            <a:r>
              <a:rPr lang="zh-CN" altLang="en-US" sz="2000" dirty="0"/>
              <a:t>一起学在同一个空间</a:t>
            </a:r>
            <a:r>
              <a:rPr lang="zh-CN" altLang="en-US" sz="2000" dirty="0" smtClean="0"/>
              <a:t>里， 拓展词向量</a:t>
            </a:r>
            <a:endParaRPr lang="en-US" altLang="zh-CN" sz="2000" dirty="0" smtClean="0"/>
          </a:p>
          <a:p>
            <a:pPr marL="180000" indent="-324000">
              <a:lnSpc>
                <a:spcPct val="150000"/>
              </a:lnSpc>
              <a:buClr>
                <a:schemeClr val="accent2"/>
              </a:buClr>
              <a:buFont typeface="Wingdings" panose="05000000000000000000" pitchFamily="2" charset="2"/>
              <a:buChar char="l"/>
            </a:pPr>
            <a:r>
              <a:rPr lang="en-US" altLang="zh-CN" sz="2000" dirty="0" smtClean="0"/>
              <a:t>autoencoder</a:t>
            </a:r>
            <a:r>
              <a:rPr lang="en-US" altLang="zh-CN" sz="2000" dirty="0"/>
              <a:t> </a:t>
            </a:r>
            <a:endParaRPr lang="zh-CN" altLang="en-US" sz="2000" dirty="0">
              <a:cs typeface="+mn-ea"/>
              <a:sym typeface="+mn-lt"/>
            </a:endParaRPr>
          </a:p>
        </p:txBody>
      </p:sp>
    </p:spTree>
    <p:extLst>
      <p:ext uri="{BB962C8B-B14F-4D97-AF65-F5344CB8AC3E}">
        <p14:creationId xmlns:p14="http://schemas.microsoft.com/office/powerpoint/2010/main" val="2949334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en-US" altLang="zh-CN" sz="2800" dirty="0" err="1" smtClean="0">
                <a:solidFill>
                  <a:schemeClr val="bg1"/>
                </a:solidFill>
                <a:latin typeface="+mn-lt"/>
                <a:ea typeface="+mn-ea"/>
                <a:cs typeface="+mn-ea"/>
                <a:sym typeface="+mn-lt"/>
              </a:rPr>
              <a:t>AutoExtend</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15</a:t>
            </a:fld>
            <a:endParaRPr lang="zh-CN" altLang="en-US" sz="1400" dirty="0">
              <a:solidFill>
                <a:schemeClr val="bg1"/>
              </a:solidFill>
              <a:cs typeface="+mn-ea"/>
              <a:sym typeface="+mn-lt"/>
            </a:endParaRPr>
          </a:p>
        </p:txBody>
      </p:sp>
      <p:sp>
        <p:nvSpPr>
          <p:cNvPr id="7"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en-US" altLang="zh-CN" sz="2000" dirty="0" err="1" smtClean="0">
                <a:cs typeface="+mn-ea"/>
                <a:sym typeface="+mn-lt"/>
              </a:rPr>
              <a:t>AutoExtend</a:t>
            </a:r>
            <a:r>
              <a:rPr lang="en-US" altLang="zh-CN" sz="2000" dirty="0" smtClean="0">
                <a:cs typeface="+mn-ea"/>
                <a:sym typeface="+mn-lt"/>
              </a:rPr>
              <a:t> </a:t>
            </a:r>
            <a:r>
              <a:rPr lang="en-US" altLang="zh-CN" sz="2000" dirty="0">
                <a:cs typeface="+mn-ea"/>
                <a:sym typeface="+mn-lt"/>
              </a:rPr>
              <a:t>is designed to take word vectors as </a:t>
            </a:r>
            <a:r>
              <a:rPr lang="en-US" altLang="zh-CN" sz="2000" dirty="0" smtClean="0">
                <a:cs typeface="+mn-ea"/>
                <a:sym typeface="+mn-lt"/>
              </a:rPr>
              <a:t>input and </a:t>
            </a:r>
            <a:r>
              <a:rPr lang="en-US" altLang="zh-CN" sz="2000" dirty="0">
                <a:cs typeface="+mn-ea"/>
                <a:sym typeface="+mn-lt"/>
              </a:rPr>
              <a:t>unravel the word vectors to the vectors of </a:t>
            </a:r>
            <a:r>
              <a:rPr lang="en-US" altLang="zh-CN" sz="2000" dirty="0" smtClean="0">
                <a:cs typeface="+mn-ea"/>
                <a:sym typeface="+mn-lt"/>
              </a:rPr>
              <a:t>their lexemes</a:t>
            </a:r>
            <a:r>
              <a:rPr lang="en-US" altLang="zh-CN" sz="2000" dirty="0">
                <a:cs typeface="+mn-ea"/>
                <a:sym typeface="+mn-lt"/>
              </a:rPr>
              <a:t>. The lexeme vectors will then give us </a:t>
            </a:r>
            <a:r>
              <a:rPr lang="en-US" altLang="zh-CN" sz="2000" dirty="0" smtClean="0">
                <a:cs typeface="+mn-ea"/>
                <a:sym typeface="+mn-lt"/>
              </a:rPr>
              <a:t>the </a:t>
            </a:r>
            <a:r>
              <a:rPr lang="en-US" altLang="zh-CN" sz="2000" dirty="0" err="1" smtClean="0">
                <a:cs typeface="+mn-ea"/>
                <a:sym typeface="+mn-lt"/>
              </a:rPr>
              <a:t>synset</a:t>
            </a:r>
            <a:r>
              <a:rPr lang="en-US" altLang="zh-CN" sz="2000" dirty="0" smtClean="0">
                <a:cs typeface="+mn-ea"/>
                <a:sym typeface="+mn-lt"/>
              </a:rPr>
              <a:t> </a:t>
            </a:r>
            <a:r>
              <a:rPr lang="en-US" altLang="zh-CN" sz="2000" dirty="0">
                <a:cs typeface="+mn-ea"/>
                <a:sym typeface="+mn-lt"/>
              </a:rPr>
              <a:t>vectors.</a:t>
            </a:r>
            <a:endParaRPr lang="zh-CN" altLang="en-US" sz="2000" dirty="0">
              <a:cs typeface="+mn-ea"/>
              <a:sym typeface="+mn-lt"/>
            </a:endParaRPr>
          </a:p>
        </p:txBody>
      </p:sp>
    </p:spTree>
    <p:extLst>
      <p:ext uri="{BB962C8B-B14F-4D97-AF65-F5344CB8AC3E}">
        <p14:creationId xmlns:p14="http://schemas.microsoft.com/office/powerpoint/2010/main" val="232518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en-US" altLang="zh-CN" sz="2800" dirty="0" err="1" smtClean="0">
                <a:solidFill>
                  <a:schemeClr val="bg1"/>
                </a:solidFill>
                <a:latin typeface="+mn-lt"/>
                <a:ea typeface="+mn-ea"/>
                <a:cs typeface="+mn-ea"/>
                <a:sym typeface="+mn-lt"/>
              </a:rPr>
              <a:t>AutoExtend</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16</a:t>
            </a:fld>
            <a:endParaRPr lang="zh-CN" altLang="en-US" sz="1400" dirty="0">
              <a:solidFill>
                <a:schemeClr val="bg1"/>
              </a:solidFill>
              <a:cs typeface="+mn-ea"/>
              <a:sym typeface="+mn-lt"/>
            </a:endParaRPr>
          </a:p>
        </p:txBody>
      </p:sp>
      <p:sp>
        <p:nvSpPr>
          <p:cNvPr id="7" name="内容占位符 1"/>
          <p:cNvSpPr>
            <a:spLocks noGrp="1"/>
          </p:cNvSpPr>
          <p:nvPr>
            <p:ph idx="1"/>
          </p:nvPr>
        </p:nvSpPr>
        <p:spPr>
          <a:xfrm>
            <a:off x="271728" y="1263785"/>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en-US" sz="2000" dirty="0" smtClean="0"/>
              <a:t>同义词集（</a:t>
            </a:r>
            <a:r>
              <a:rPr lang="en-US" altLang="zh-CN" sz="2000" dirty="0" err="1" smtClean="0"/>
              <a:t>synset</a:t>
            </a:r>
            <a:r>
              <a:rPr lang="zh-CN" altLang="en-US" sz="2000" dirty="0" smtClean="0"/>
              <a:t>）约束：</a:t>
            </a:r>
            <a:endParaRPr lang="en-US" altLang="zh-CN" sz="2000" dirty="0" smtClean="0"/>
          </a:p>
          <a:p>
            <a:pPr marL="637200" lvl="1" indent="-324000">
              <a:lnSpc>
                <a:spcPct val="150000"/>
              </a:lnSpc>
              <a:buClr>
                <a:schemeClr val="accent2"/>
              </a:buClr>
              <a:buFont typeface="Wingdings" panose="05000000000000000000" pitchFamily="2" charset="2"/>
              <a:buChar char="l"/>
            </a:pPr>
            <a:r>
              <a:rPr lang="zh-CN" altLang="en-US" sz="2000" dirty="0" smtClean="0"/>
              <a:t>一</a:t>
            </a:r>
            <a:r>
              <a:rPr lang="zh-CN" altLang="en-US" sz="2000" dirty="0"/>
              <a:t>个 </a:t>
            </a:r>
            <a:r>
              <a:rPr lang="en-US" altLang="zh-CN" sz="2000" dirty="0"/>
              <a:t>word </a:t>
            </a:r>
            <a:r>
              <a:rPr lang="zh-CN" altLang="en-US" sz="2000" dirty="0" smtClean="0"/>
              <a:t>由其 </a:t>
            </a:r>
            <a:r>
              <a:rPr lang="en-US" altLang="zh-CN" sz="2000" dirty="0" smtClean="0"/>
              <a:t>lexemes </a:t>
            </a:r>
            <a:r>
              <a:rPr lang="zh-CN" altLang="en-US" sz="2000" dirty="0" smtClean="0"/>
              <a:t>求和得到</a:t>
            </a:r>
            <a:endParaRPr lang="en-US" altLang="zh-CN" sz="2000" dirty="0" smtClean="0"/>
          </a:p>
          <a:p>
            <a:pPr marL="637200" lvl="1" indent="-324000">
              <a:lnSpc>
                <a:spcPct val="150000"/>
              </a:lnSpc>
              <a:buClr>
                <a:schemeClr val="accent2"/>
              </a:buClr>
              <a:buFont typeface="Wingdings" panose="05000000000000000000" pitchFamily="2" charset="2"/>
              <a:buChar char="l"/>
            </a:pPr>
            <a:r>
              <a:rPr lang="zh-CN" altLang="en-US" sz="2000" dirty="0" smtClean="0"/>
              <a:t>一</a:t>
            </a:r>
            <a:r>
              <a:rPr lang="zh-CN" altLang="en-US" sz="2000" dirty="0"/>
              <a:t>个 </a:t>
            </a:r>
            <a:r>
              <a:rPr lang="en-US" altLang="zh-CN" sz="2000" dirty="0" err="1"/>
              <a:t>synset</a:t>
            </a:r>
            <a:r>
              <a:rPr lang="en-US" altLang="zh-CN" sz="2000" dirty="0"/>
              <a:t> </a:t>
            </a:r>
            <a:r>
              <a:rPr lang="zh-CN" altLang="en-US" sz="2000" dirty="0" smtClean="0"/>
              <a:t>由其 </a:t>
            </a:r>
            <a:r>
              <a:rPr lang="en-US" altLang="zh-CN" sz="2000" dirty="0" smtClean="0"/>
              <a:t>lexemes </a:t>
            </a:r>
            <a:r>
              <a:rPr lang="zh-CN" altLang="en-US" sz="2000" dirty="0" smtClean="0"/>
              <a:t>求和得到</a:t>
            </a:r>
            <a:endParaRPr lang="en-US" altLang="zh-CN" sz="2000" dirty="0" smtClean="0"/>
          </a:p>
          <a:p>
            <a:pPr marL="637200" lvl="1" indent="-324000">
              <a:lnSpc>
                <a:spcPct val="150000"/>
              </a:lnSpc>
              <a:buClr>
                <a:schemeClr val="accent2"/>
              </a:buClr>
              <a:buFont typeface="Wingdings" panose="05000000000000000000" pitchFamily="2" charset="2"/>
              <a:buChar char="l"/>
            </a:pPr>
            <a:endParaRPr lang="en-US" altLang="zh-CN" sz="1600" dirty="0" smtClean="0"/>
          </a:p>
          <a:p>
            <a:pPr marL="637200" lvl="1" indent="-324000">
              <a:lnSpc>
                <a:spcPct val="150000"/>
              </a:lnSpc>
              <a:buClr>
                <a:schemeClr val="accent2"/>
              </a:buClr>
              <a:buFont typeface="Wingdings" panose="05000000000000000000" pitchFamily="2" charset="2"/>
              <a:buChar char="l"/>
            </a:pPr>
            <a:r>
              <a:rPr lang="zh-CN" altLang="en-US" sz="2000" dirty="0">
                <a:cs typeface="+mn-ea"/>
                <a:sym typeface="+mn-lt"/>
              </a:rPr>
              <a:t>第</a:t>
            </a:r>
            <a:r>
              <a:rPr lang="en-US" altLang="zh-CN" sz="2000" dirty="0" err="1">
                <a:cs typeface="+mn-ea"/>
                <a:sym typeface="+mn-lt"/>
              </a:rPr>
              <a:t>i</a:t>
            </a:r>
            <a:r>
              <a:rPr lang="en-US" altLang="zh-CN" sz="2000" i="1" dirty="0">
                <a:cs typeface="+mn-ea"/>
                <a:sym typeface="+mn-lt"/>
              </a:rPr>
              <a:t> </a:t>
            </a:r>
            <a:r>
              <a:rPr lang="zh-CN" altLang="en-US" sz="2000" dirty="0">
                <a:cs typeface="+mn-ea"/>
                <a:sym typeface="+mn-lt"/>
              </a:rPr>
              <a:t>个词</a:t>
            </a:r>
            <a:r>
              <a:rPr lang="en-US" altLang="zh-CN" sz="2000" i="1" dirty="0" err="1">
                <a:cs typeface="+mn-ea"/>
                <a:sym typeface="+mn-lt"/>
              </a:rPr>
              <a:t>w</a:t>
            </a:r>
            <a:r>
              <a:rPr lang="en-US" altLang="zh-CN" sz="2000" i="1" baseline="-25000" dirty="0" err="1">
                <a:cs typeface="+mn-ea"/>
                <a:sym typeface="+mn-lt"/>
              </a:rPr>
              <a:t>i</a:t>
            </a:r>
            <a:r>
              <a:rPr lang="en-US" altLang="zh-CN" sz="2000" i="1" dirty="0">
                <a:cs typeface="+mn-ea"/>
                <a:sym typeface="+mn-lt"/>
              </a:rPr>
              <a:t> </a:t>
            </a:r>
            <a:r>
              <a:rPr lang="zh-CN" altLang="en-US" sz="2000" dirty="0">
                <a:cs typeface="+mn-ea"/>
                <a:sym typeface="+mn-lt"/>
              </a:rPr>
              <a:t>的</a:t>
            </a:r>
            <a:r>
              <a:rPr lang="en-US" altLang="zh-CN" sz="2000" dirty="0">
                <a:cs typeface="+mn-ea"/>
                <a:sym typeface="+mn-lt"/>
              </a:rPr>
              <a:t> </a:t>
            </a:r>
            <a:r>
              <a:rPr lang="zh-CN" altLang="en-US" sz="2000" dirty="0">
                <a:cs typeface="+mn-ea"/>
                <a:sym typeface="+mn-lt"/>
              </a:rPr>
              <a:t>属于第</a:t>
            </a:r>
            <a:r>
              <a:rPr lang="en-US" altLang="zh-CN" sz="2000" i="1" dirty="0">
                <a:cs typeface="+mn-ea"/>
                <a:sym typeface="+mn-lt"/>
              </a:rPr>
              <a:t>j </a:t>
            </a:r>
            <a:r>
              <a:rPr lang="zh-CN" altLang="en-US" sz="2000" dirty="0">
                <a:cs typeface="+mn-ea"/>
                <a:sym typeface="+mn-lt"/>
              </a:rPr>
              <a:t>个同义词集的</a:t>
            </a:r>
            <a:r>
              <a:rPr lang="zh-CN" altLang="en-US" sz="2000" dirty="0" smtClean="0">
                <a:cs typeface="+mn-ea"/>
                <a:sym typeface="+mn-lt"/>
              </a:rPr>
              <a:t>词素 </a:t>
            </a:r>
            <a:r>
              <a:rPr lang="en-US" altLang="zh-CN" sz="2000" dirty="0" smtClean="0">
                <a:cs typeface="+mn-ea"/>
                <a:sym typeface="+mn-lt"/>
              </a:rPr>
              <a:t> </a:t>
            </a:r>
            <a:endParaRPr lang="zh-CN" altLang="en-US" sz="2000" dirty="0">
              <a:cs typeface="+mn-ea"/>
              <a:sym typeface="+mn-lt"/>
            </a:endParaRPr>
          </a:p>
          <a:p>
            <a:pPr marL="637200" lvl="1" indent="-324000">
              <a:lnSpc>
                <a:spcPct val="150000"/>
              </a:lnSpc>
              <a:buClr>
                <a:schemeClr val="accent2"/>
              </a:buClr>
              <a:buFont typeface="Wingdings" panose="05000000000000000000" pitchFamily="2" charset="2"/>
              <a:buChar char="l"/>
            </a:pPr>
            <a:endParaRPr lang="en-US" altLang="zh-CN" sz="1600" dirty="0" smtClean="0"/>
          </a:p>
        </p:txBody>
      </p:sp>
      <p:pic>
        <p:nvPicPr>
          <p:cNvPr id="9" name="图片 8"/>
          <p:cNvPicPr>
            <a:picLocks noChangeAspect="1"/>
          </p:cNvPicPr>
          <p:nvPr/>
        </p:nvPicPr>
        <p:blipFill>
          <a:blip r:embed="rId4"/>
          <a:stretch>
            <a:fillRect/>
          </a:stretch>
        </p:blipFill>
        <p:spPr>
          <a:xfrm>
            <a:off x="836778" y="3828648"/>
            <a:ext cx="7531301" cy="2456801"/>
          </a:xfrm>
          <a:prstGeom prst="rect">
            <a:avLst/>
          </a:prstGeom>
        </p:spPr>
      </p:pic>
      <p:pic>
        <p:nvPicPr>
          <p:cNvPr id="10" name="图片 9"/>
          <p:cNvPicPr>
            <a:picLocks noChangeAspect="1"/>
          </p:cNvPicPr>
          <p:nvPr/>
        </p:nvPicPr>
        <p:blipFill>
          <a:blip r:embed="rId5"/>
          <a:stretch>
            <a:fillRect/>
          </a:stretch>
        </p:blipFill>
        <p:spPr>
          <a:xfrm>
            <a:off x="5573273" y="3347148"/>
            <a:ext cx="542857" cy="380952"/>
          </a:xfrm>
          <a:prstGeom prst="rect">
            <a:avLst/>
          </a:prstGeom>
        </p:spPr>
      </p:pic>
      <p:pic>
        <p:nvPicPr>
          <p:cNvPr id="11" name="图片 10"/>
          <p:cNvPicPr>
            <a:picLocks noChangeAspect="1"/>
          </p:cNvPicPr>
          <p:nvPr/>
        </p:nvPicPr>
        <p:blipFill>
          <a:blip r:embed="rId6"/>
          <a:stretch>
            <a:fillRect/>
          </a:stretch>
        </p:blipFill>
        <p:spPr>
          <a:xfrm>
            <a:off x="5210667" y="1512158"/>
            <a:ext cx="3933333" cy="1590476"/>
          </a:xfrm>
          <a:prstGeom prst="rect">
            <a:avLst/>
          </a:prstGeom>
        </p:spPr>
      </p:pic>
    </p:spTree>
    <p:extLst>
      <p:ext uri="{BB962C8B-B14F-4D97-AF65-F5344CB8AC3E}">
        <p14:creationId xmlns:p14="http://schemas.microsoft.com/office/powerpoint/2010/main" val="323262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en-US" altLang="zh-CN" sz="2800" dirty="0" err="1" smtClean="0">
                <a:solidFill>
                  <a:schemeClr val="bg1"/>
                </a:solidFill>
                <a:latin typeface="+mn-lt"/>
                <a:ea typeface="+mn-ea"/>
                <a:cs typeface="+mn-ea"/>
                <a:sym typeface="+mn-lt"/>
              </a:rPr>
              <a:t>AutoExtend</a:t>
            </a:r>
            <a:r>
              <a:rPr lang="en-US" altLang="zh-CN" sz="2800" dirty="0" smtClean="0">
                <a:solidFill>
                  <a:schemeClr val="bg1"/>
                </a:solidFill>
                <a:latin typeface="+mn-lt"/>
                <a:ea typeface="+mn-ea"/>
                <a:cs typeface="+mn-ea"/>
                <a:sym typeface="+mn-lt"/>
              </a:rPr>
              <a:t> </a:t>
            </a:r>
            <a:r>
              <a:rPr lang="zh-CN" altLang="en-US" sz="2800" dirty="0" smtClean="0">
                <a:solidFill>
                  <a:schemeClr val="bg1"/>
                </a:solidFill>
                <a:latin typeface="+mn-lt"/>
                <a:ea typeface="+mn-ea"/>
                <a:cs typeface="+mn-ea"/>
                <a:sym typeface="+mn-lt"/>
              </a:rPr>
              <a:t>编码</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17</a:t>
            </a:fld>
            <a:endParaRPr lang="zh-CN" altLang="en-US" sz="1400" dirty="0">
              <a:solidFill>
                <a:schemeClr val="bg1"/>
              </a:solidFill>
              <a:cs typeface="+mn-ea"/>
              <a:sym typeface="+mn-lt"/>
            </a:endParaRPr>
          </a:p>
        </p:txBody>
      </p:sp>
      <p:sp>
        <p:nvSpPr>
          <p:cNvPr id="13" name="内容占位符 1"/>
          <p:cNvSpPr txBox="1">
            <a:spLocks/>
          </p:cNvSpPr>
          <p:nvPr/>
        </p:nvSpPr>
        <p:spPr>
          <a:xfrm>
            <a:off x="228600" y="1333500"/>
            <a:ext cx="8661400" cy="4902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引入一个对角矩阵</a:t>
            </a:r>
            <a:r>
              <a:rPr lang="en-US" altLang="zh-CN" sz="2000" i="1" dirty="0" smtClean="0">
                <a:cs typeface="+mn-ea"/>
                <a:sym typeface="+mn-lt"/>
              </a:rPr>
              <a:t>                        </a:t>
            </a:r>
            <a:r>
              <a:rPr lang="zh-CN" altLang="en-US" sz="2000" dirty="0" smtClean="0">
                <a:cs typeface="+mn-ea"/>
                <a:sym typeface="+mn-lt"/>
              </a:rPr>
              <a:t>来求 </a:t>
            </a:r>
            <a:r>
              <a:rPr lang="en-US" altLang="zh-CN" sz="2000" dirty="0" smtClean="0">
                <a:cs typeface="+mn-ea"/>
                <a:sym typeface="+mn-lt"/>
              </a:rPr>
              <a:t>lexeme</a:t>
            </a:r>
          </a:p>
          <a:p>
            <a:pPr marL="180000" indent="-324000">
              <a:lnSpc>
                <a:spcPct val="150000"/>
              </a:lnSpc>
              <a:buClr>
                <a:schemeClr val="accent2"/>
              </a:buClr>
              <a:buFont typeface="Wingdings" panose="05000000000000000000" pitchFamily="2" charset="2"/>
              <a:buChar char="l"/>
            </a:pPr>
            <a:endParaRPr lang="en-US" altLang="zh-CN" sz="2000" dirty="0">
              <a:cs typeface="+mn-ea"/>
              <a:sym typeface="+mn-lt"/>
            </a:endParaRPr>
          </a:p>
          <a:p>
            <a:pPr marL="180000" indent="-324000">
              <a:lnSpc>
                <a:spcPct val="150000"/>
              </a:lnSpc>
              <a:buClr>
                <a:schemeClr val="accent2"/>
              </a:buClr>
              <a:buFont typeface="Wingdings" panose="05000000000000000000" pitchFamily="2" charset="2"/>
              <a:buChar char="l"/>
            </a:pPr>
            <a:r>
              <a:rPr lang="zh-CN" altLang="en-US" sz="2000" dirty="0">
                <a:cs typeface="+mn-ea"/>
                <a:sym typeface="+mn-lt"/>
              </a:rPr>
              <a:t>代入</a:t>
            </a:r>
            <a:r>
              <a:rPr lang="zh-CN" altLang="en-US" sz="2000" dirty="0" smtClean="0">
                <a:cs typeface="+mn-ea"/>
                <a:sym typeface="+mn-lt"/>
              </a:rPr>
              <a:t>公式（</a:t>
            </a:r>
            <a:r>
              <a:rPr lang="en-US" altLang="zh-CN" sz="2000" dirty="0" smtClean="0">
                <a:cs typeface="+mn-ea"/>
                <a:sym typeface="+mn-lt"/>
              </a:rPr>
              <a:t>1</a:t>
            </a:r>
            <a:r>
              <a:rPr lang="zh-CN" altLang="en-US" sz="2000" dirty="0" smtClean="0">
                <a:cs typeface="+mn-ea"/>
                <a:sym typeface="+mn-lt"/>
              </a:rPr>
              <a:t>）（</a:t>
            </a:r>
            <a:r>
              <a:rPr lang="en-US" altLang="zh-CN" sz="2000" dirty="0" smtClean="0">
                <a:cs typeface="+mn-ea"/>
                <a:sym typeface="+mn-lt"/>
              </a:rPr>
              <a:t>2</a:t>
            </a:r>
            <a:r>
              <a:rPr lang="zh-CN" altLang="en-US" sz="2000" dirty="0" smtClean="0">
                <a:cs typeface="+mn-ea"/>
                <a:sym typeface="+mn-lt"/>
              </a:rPr>
              <a:t>）</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endParaRPr lang="en-US" altLang="zh-CN" sz="2000" dirty="0">
              <a:cs typeface="+mn-ea"/>
              <a:sym typeface="+mn-lt"/>
            </a:endParaRPr>
          </a:p>
          <a:p>
            <a:pPr marL="180000" indent="-324000">
              <a:lnSpc>
                <a:spcPct val="150000"/>
              </a:lnSpc>
              <a:buClr>
                <a:schemeClr val="accent2"/>
              </a:buClr>
              <a:buFont typeface="Wingdings" panose="05000000000000000000" pitchFamily="2" charset="2"/>
              <a:buChar char="l"/>
            </a:pP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endParaRPr lang="en-US" altLang="zh-CN" sz="2000" dirty="0">
              <a:cs typeface="+mn-ea"/>
              <a:sym typeface="+mn-lt"/>
            </a:endParaRPr>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公式（</a:t>
            </a:r>
            <a:r>
              <a:rPr lang="en-US" altLang="zh-CN" sz="2000" dirty="0" smtClean="0">
                <a:cs typeface="+mn-ea"/>
                <a:sym typeface="+mn-lt"/>
              </a:rPr>
              <a:t>5</a:t>
            </a:r>
            <a:r>
              <a:rPr lang="zh-CN" altLang="en-US" sz="2000" dirty="0" smtClean="0">
                <a:cs typeface="+mn-ea"/>
                <a:sym typeface="+mn-lt"/>
              </a:rPr>
              <a:t>）简写</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endParaRPr lang="zh-CN" altLang="en-US" sz="2000" i="1" dirty="0">
              <a:cs typeface="+mn-ea"/>
              <a:sym typeface="+mn-lt"/>
            </a:endParaRPr>
          </a:p>
        </p:txBody>
      </p:sp>
      <p:pic>
        <p:nvPicPr>
          <p:cNvPr id="16" name="图片 15"/>
          <p:cNvPicPr>
            <a:picLocks noChangeAspect="1"/>
          </p:cNvPicPr>
          <p:nvPr/>
        </p:nvPicPr>
        <p:blipFill>
          <a:blip r:embed="rId4"/>
          <a:stretch>
            <a:fillRect/>
          </a:stretch>
        </p:blipFill>
        <p:spPr>
          <a:xfrm>
            <a:off x="692633" y="1964122"/>
            <a:ext cx="3866667" cy="523810"/>
          </a:xfrm>
          <a:prstGeom prst="rect">
            <a:avLst/>
          </a:prstGeom>
        </p:spPr>
      </p:pic>
      <p:pic>
        <p:nvPicPr>
          <p:cNvPr id="17" name="图片 16"/>
          <p:cNvPicPr>
            <a:picLocks noChangeAspect="1"/>
          </p:cNvPicPr>
          <p:nvPr/>
        </p:nvPicPr>
        <p:blipFill>
          <a:blip r:embed="rId5"/>
          <a:stretch>
            <a:fillRect/>
          </a:stretch>
        </p:blipFill>
        <p:spPr>
          <a:xfrm>
            <a:off x="2757766" y="1448229"/>
            <a:ext cx="1619048" cy="352381"/>
          </a:xfrm>
          <a:prstGeom prst="rect">
            <a:avLst/>
          </a:prstGeom>
        </p:spPr>
      </p:pic>
      <p:pic>
        <p:nvPicPr>
          <p:cNvPr id="18" name="图片 17"/>
          <p:cNvPicPr>
            <a:picLocks noChangeAspect="1"/>
          </p:cNvPicPr>
          <p:nvPr/>
        </p:nvPicPr>
        <p:blipFill>
          <a:blip r:embed="rId6"/>
          <a:stretch>
            <a:fillRect/>
          </a:stretch>
        </p:blipFill>
        <p:spPr>
          <a:xfrm>
            <a:off x="692633" y="3091735"/>
            <a:ext cx="4085714" cy="1552381"/>
          </a:xfrm>
          <a:prstGeom prst="rect">
            <a:avLst/>
          </a:prstGeom>
        </p:spPr>
      </p:pic>
      <p:pic>
        <p:nvPicPr>
          <p:cNvPr id="19" name="图片 18"/>
          <p:cNvPicPr>
            <a:picLocks noChangeAspect="1"/>
          </p:cNvPicPr>
          <p:nvPr/>
        </p:nvPicPr>
        <p:blipFill>
          <a:blip r:embed="rId7"/>
          <a:stretch>
            <a:fillRect/>
          </a:stretch>
        </p:blipFill>
        <p:spPr>
          <a:xfrm>
            <a:off x="685910" y="5546027"/>
            <a:ext cx="3552381" cy="514286"/>
          </a:xfrm>
          <a:prstGeom prst="rect">
            <a:avLst/>
          </a:prstGeom>
        </p:spPr>
      </p:pic>
      <p:pic>
        <p:nvPicPr>
          <p:cNvPr id="22" name="图片 21"/>
          <p:cNvPicPr>
            <a:picLocks noChangeAspect="1"/>
          </p:cNvPicPr>
          <p:nvPr/>
        </p:nvPicPr>
        <p:blipFill>
          <a:blip r:embed="rId8"/>
          <a:stretch>
            <a:fillRect/>
          </a:stretch>
        </p:blipFill>
        <p:spPr>
          <a:xfrm>
            <a:off x="5206996" y="5062661"/>
            <a:ext cx="2771429" cy="342857"/>
          </a:xfrm>
          <a:prstGeom prst="rect">
            <a:avLst/>
          </a:prstGeom>
        </p:spPr>
      </p:pic>
      <p:pic>
        <p:nvPicPr>
          <p:cNvPr id="23" name="图片 22"/>
          <p:cNvPicPr>
            <a:picLocks noChangeAspect="1"/>
          </p:cNvPicPr>
          <p:nvPr/>
        </p:nvPicPr>
        <p:blipFill>
          <a:blip r:embed="rId9"/>
          <a:stretch>
            <a:fillRect/>
          </a:stretch>
        </p:blipFill>
        <p:spPr>
          <a:xfrm>
            <a:off x="5206996" y="5498408"/>
            <a:ext cx="2371429" cy="304762"/>
          </a:xfrm>
          <a:prstGeom prst="rect">
            <a:avLst/>
          </a:prstGeom>
        </p:spPr>
      </p:pic>
      <p:pic>
        <p:nvPicPr>
          <p:cNvPr id="26" name="图片 25"/>
          <p:cNvPicPr>
            <a:picLocks noChangeAspect="1"/>
          </p:cNvPicPr>
          <p:nvPr/>
        </p:nvPicPr>
        <p:blipFill>
          <a:blip r:embed="rId10"/>
          <a:stretch>
            <a:fillRect/>
          </a:stretch>
        </p:blipFill>
        <p:spPr>
          <a:xfrm>
            <a:off x="4695601" y="5891030"/>
            <a:ext cx="3904762" cy="323810"/>
          </a:xfrm>
          <a:prstGeom prst="rect">
            <a:avLst/>
          </a:prstGeom>
        </p:spPr>
      </p:pic>
    </p:spTree>
    <p:extLst>
      <p:ext uri="{BB962C8B-B14F-4D97-AF65-F5344CB8AC3E}">
        <p14:creationId xmlns:p14="http://schemas.microsoft.com/office/powerpoint/2010/main" val="817829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en-US" altLang="zh-CN" sz="2800" dirty="0" err="1" smtClean="0">
                <a:solidFill>
                  <a:schemeClr val="bg1"/>
                </a:solidFill>
                <a:latin typeface="+mn-lt"/>
                <a:ea typeface="+mn-ea"/>
                <a:cs typeface="+mn-ea"/>
                <a:sym typeface="+mn-lt"/>
              </a:rPr>
              <a:t>AutoExtend</a:t>
            </a:r>
            <a:r>
              <a:rPr lang="en-US" altLang="zh-CN" sz="2800" dirty="0" smtClean="0">
                <a:solidFill>
                  <a:schemeClr val="bg1"/>
                </a:solidFill>
                <a:latin typeface="+mn-lt"/>
                <a:ea typeface="+mn-ea"/>
                <a:cs typeface="+mn-ea"/>
                <a:sym typeface="+mn-lt"/>
              </a:rPr>
              <a:t> </a:t>
            </a:r>
            <a:r>
              <a:rPr lang="zh-CN" altLang="en-US" sz="2800" dirty="0" smtClean="0">
                <a:solidFill>
                  <a:schemeClr val="bg1"/>
                </a:solidFill>
                <a:latin typeface="+mn-lt"/>
                <a:ea typeface="+mn-ea"/>
                <a:cs typeface="+mn-ea"/>
                <a:sym typeface="+mn-lt"/>
              </a:rPr>
              <a:t>解码</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18</a:t>
            </a:fld>
            <a:endParaRPr lang="zh-CN" altLang="en-US" sz="1400" dirty="0">
              <a:solidFill>
                <a:schemeClr val="bg1"/>
              </a:solidFill>
              <a:cs typeface="+mn-ea"/>
              <a:sym typeface="+mn-lt"/>
            </a:endParaRPr>
          </a:p>
        </p:txBody>
      </p:sp>
      <p:sp>
        <p:nvSpPr>
          <p:cNvPr id="7"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同义词集</a:t>
            </a:r>
            <a:r>
              <a:rPr lang="en-US" altLang="zh-CN" sz="2000" dirty="0" smtClean="0">
                <a:cs typeface="+mn-ea"/>
                <a:sym typeface="Wingdings" panose="05000000000000000000" pitchFamily="2" charset="2"/>
              </a:rPr>
              <a:t></a:t>
            </a:r>
            <a:r>
              <a:rPr lang="zh-CN" altLang="en-US" sz="2000" dirty="0" smtClean="0">
                <a:cs typeface="+mn-ea"/>
                <a:sym typeface="Wingdings" panose="05000000000000000000" pitchFamily="2" charset="2"/>
              </a:rPr>
              <a:t>词素</a:t>
            </a:r>
            <a:endParaRPr lang="en-US" altLang="zh-CN" sz="2000" dirty="0" smtClean="0">
              <a:cs typeface="+mn-ea"/>
              <a:sym typeface="Wingdings" panose="05000000000000000000" pitchFamily="2" charset="2"/>
            </a:endParaRPr>
          </a:p>
          <a:p>
            <a:pPr marL="180000" indent="-324000">
              <a:lnSpc>
                <a:spcPct val="150000"/>
              </a:lnSpc>
              <a:buClr>
                <a:schemeClr val="accent2"/>
              </a:buClr>
              <a:buFont typeface="Wingdings" panose="05000000000000000000" pitchFamily="2" charset="2"/>
              <a:buChar char="l"/>
            </a:pPr>
            <a:endParaRPr lang="en-US" altLang="zh-CN" sz="2000" dirty="0">
              <a:cs typeface="+mn-ea"/>
              <a:sym typeface="Wingdings" panose="05000000000000000000" pitchFamily="2" charset="2"/>
            </a:endParaRPr>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Wingdings" panose="05000000000000000000" pitchFamily="2" charset="2"/>
              </a:rPr>
              <a:t>再根据同义词集约束，</a:t>
            </a:r>
            <a:r>
              <a:rPr lang="zh-CN" altLang="en-US" sz="2000" dirty="0">
                <a:cs typeface="+mn-ea"/>
                <a:sym typeface="+mn-lt"/>
              </a:rPr>
              <a:t>公式（</a:t>
            </a:r>
            <a:r>
              <a:rPr lang="en-US" altLang="zh-CN" sz="2000" dirty="0">
                <a:cs typeface="+mn-ea"/>
                <a:sym typeface="+mn-lt"/>
              </a:rPr>
              <a:t>1</a:t>
            </a:r>
            <a:r>
              <a:rPr lang="zh-CN" altLang="en-US" sz="2000" dirty="0">
                <a:cs typeface="+mn-ea"/>
                <a:sym typeface="+mn-lt"/>
              </a:rPr>
              <a:t>）（</a:t>
            </a:r>
            <a:r>
              <a:rPr lang="en-US" altLang="zh-CN" sz="2000" dirty="0">
                <a:cs typeface="+mn-ea"/>
                <a:sym typeface="+mn-lt"/>
              </a:rPr>
              <a:t>2</a:t>
            </a:r>
            <a:r>
              <a:rPr lang="zh-CN" altLang="en-US" sz="2000" dirty="0" smtClean="0">
                <a:cs typeface="+mn-ea"/>
                <a:sym typeface="+mn-lt"/>
              </a:rPr>
              <a:t>），解码</a:t>
            </a:r>
            <a:endParaRPr lang="en-US" altLang="zh-CN" sz="2000" dirty="0">
              <a:cs typeface="+mn-ea"/>
              <a:sym typeface="+mn-lt"/>
            </a:endParaRPr>
          </a:p>
          <a:p>
            <a:pPr marL="180000" indent="-324000">
              <a:lnSpc>
                <a:spcPct val="150000"/>
              </a:lnSpc>
              <a:buClr>
                <a:schemeClr val="accent2"/>
              </a:buClr>
              <a:buFont typeface="Wingdings" panose="05000000000000000000" pitchFamily="2" charset="2"/>
              <a:buChar char="l"/>
            </a:pPr>
            <a:endParaRPr lang="en-US" altLang="zh-CN" sz="2000" dirty="0" smtClean="0">
              <a:cs typeface="+mn-ea"/>
              <a:sym typeface="Wingdings" panose="05000000000000000000" pitchFamily="2" charset="2"/>
            </a:endParaRPr>
          </a:p>
          <a:p>
            <a:pPr marL="180000" indent="-324000">
              <a:lnSpc>
                <a:spcPct val="150000"/>
              </a:lnSpc>
              <a:buClr>
                <a:schemeClr val="accent2"/>
              </a:buClr>
              <a:buFont typeface="Wingdings" panose="05000000000000000000" pitchFamily="2" charset="2"/>
              <a:buChar char="l"/>
            </a:pPr>
            <a:endParaRPr lang="en-US" altLang="zh-CN" sz="2000" dirty="0" smtClean="0">
              <a:cs typeface="+mn-ea"/>
              <a:sym typeface="Wingdings" panose="05000000000000000000" pitchFamily="2" charset="2"/>
            </a:endParaRPr>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Wingdings" panose="05000000000000000000" pitchFamily="2" charset="2"/>
              </a:rPr>
              <a:t>最终得到解码出的词向量</a:t>
            </a:r>
            <a:endParaRPr lang="en-US" altLang="zh-CN" sz="2000" dirty="0" smtClean="0">
              <a:cs typeface="+mn-ea"/>
              <a:sym typeface="Wingdings" panose="05000000000000000000" pitchFamily="2" charset="2"/>
            </a:endParaRPr>
          </a:p>
          <a:p>
            <a:pPr marL="180000" indent="-324000">
              <a:lnSpc>
                <a:spcPct val="150000"/>
              </a:lnSpc>
              <a:buClr>
                <a:schemeClr val="accent2"/>
              </a:buClr>
              <a:buFont typeface="Wingdings" panose="05000000000000000000" pitchFamily="2" charset="2"/>
              <a:buChar char="l"/>
            </a:pPr>
            <a:endParaRPr lang="en-US" altLang="zh-CN" sz="2000" dirty="0" smtClean="0">
              <a:cs typeface="+mn-ea"/>
              <a:sym typeface="Wingdings" panose="05000000000000000000" pitchFamily="2" charset="2"/>
            </a:endParaRPr>
          </a:p>
          <a:p>
            <a:pPr marL="180000" indent="-324000">
              <a:lnSpc>
                <a:spcPct val="150000"/>
              </a:lnSpc>
              <a:buClr>
                <a:schemeClr val="accent2"/>
              </a:buClr>
              <a:buFont typeface="Wingdings" panose="05000000000000000000" pitchFamily="2" charset="2"/>
              <a:buChar char="l"/>
            </a:pPr>
            <a:endParaRPr lang="zh-CN" altLang="en-US" sz="2000" dirty="0">
              <a:cs typeface="+mn-ea"/>
              <a:sym typeface="+mn-lt"/>
            </a:endParaRPr>
          </a:p>
        </p:txBody>
      </p:sp>
      <p:pic>
        <p:nvPicPr>
          <p:cNvPr id="2" name="图片 1"/>
          <p:cNvPicPr>
            <a:picLocks noChangeAspect="1"/>
          </p:cNvPicPr>
          <p:nvPr/>
        </p:nvPicPr>
        <p:blipFill>
          <a:blip r:embed="rId4"/>
          <a:stretch>
            <a:fillRect/>
          </a:stretch>
        </p:blipFill>
        <p:spPr>
          <a:xfrm>
            <a:off x="759300" y="1953191"/>
            <a:ext cx="3800000" cy="580952"/>
          </a:xfrm>
          <a:prstGeom prst="rect">
            <a:avLst/>
          </a:prstGeom>
        </p:spPr>
      </p:pic>
      <p:pic>
        <p:nvPicPr>
          <p:cNvPr id="3" name="图片 2"/>
          <p:cNvPicPr>
            <a:picLocks noChangeAspect="1"/>
          </p:cNvPicPr>
          <p:nvPr/>
        </p:nvPicPr>
        <p:blipFill>
          <a:blip r:embed="rId5"/>
          <a:stretch>
            <a:fillRect/>
          </a:stretch>
        </p:blipFill>
        <p:spPr>
          <a:xfrm>
            <a:off x="759300" y="3153834"/>
            <a:ext cx="5533333" cy="990476"/>
          </a:xfrm>
          <a:prstGeom prst="rect">
            <a:avLst/>
          </a:prstGeom>
        </p:spPr>
      </p:pic>
      <p:pic>
        <p:nvPicPr>
          <p:cNvPr id="5" name="图片 4"/>
          <p:cNvPicPr>
            <a:picLocks noChangeAspect="1"/>
          </p:cNvPicPr>
          <p:nvPr/>
        </p:nvPicPr>
        <p:blipFill>
          <a:blip r:embed="rId6"/>
          <a:stretch>
            <a:fillRect/>
          </a:stretch>
        </p:blipFill>
        <p:spPr>
          <a:xfrm>
            <a:off x="759300" y="4961433"/>
            <a:ext cx="3561905" cy="457143"/>
          </a:xfrm>
          <a:prstGeom prst="rect">
            <a:avLst/>
          </a:prstGeom>
        </p:spPr>
      </p:pic>
    </p:spTree>
    <p:extLst>
      <p:ext uri="{BB962C8B-B14F-4D97-AF65-F5344CB8AC3E}">
        <p14:creationId xmlns:p14="http://schemas.microsoft.com/office/powerpoint/2010/main" val="3129464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en-US" altLang="zh-CN" sz="2800" dirty="0" err="1" smtClean="0">
                <a:solidFill>
                  <a:schemeClr val="bg1"/>
                </a:solidFill>
                <a:latin typeface="+mn-lt"/>
                <a:ea typeface="+mn-ea"/>
                <a:cs typeface="+mn-ea"/>
                <a:sym typeface="+mn-lt"/>
              </a:rPr>
              <a:t>AutoExtend</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19</a:t>
            </a:fld>
            <a:endParaRPr lang="zh-CN" altLang="en-US" sz="1400" dirty="0">
              <a:solidFill>
                <a:schemeClr val="bg1"/>
              </a:solidFill>
              <a:cs typeface="+mn-ea"/>
              <a:sym typeface="+mn-lt"/>
            </a:endParaRPr>
          </a:p>
        </p:txBody>
      </p:sp>
      <mc:AlternateContent xmlns:mc="http://schemas.openxmlformats.org/markup-compatibility/2006">
        <mc:Choice xmlns:a14="http://schemas.microsoft.com/office/drawing/2010/main" Requires="a14">
          <p:sp>
            <p:nvSpPr>
              <p:cNvPr id="7"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en-US" sz="2000" dirty="0"/>
                  <a:t>同义词</a:t>
                </a:r>
                <a:r>
                  <a:rPr lang="zh-CN" altLang="en-US" sz="2000" dirty="0" smtClean="0"/>
                  <a:t>集约束（</a:t>
                </a:r>
                <a:r>
                  <a:rPr lang="en-US" altLang="zh-CN" sz="2000" dirty="0">
                    <a:cs typeface="+mn-ea"/>
                    <a:sym typeface="+mn-lt"/>
                  </a:rPr>
                  <a:t> </a:t>
                </a:r>
                <a14:m>
                  <m:oMath xmlns:m="http://schemas.openxmlformats.org/officeDocument/2006/math">
                    <m:r>
                      <a:rPr lang="en-US" altLang="zh-CN" sz="2000" i="1">
                        <a:latin typeface="Cambria Math" panose="02040503050406030204" pitchFamily="18" charset="0"/>
                        <a:cs typeface="+mn-ea"/>
                        <a:sym typeface="+mn-lt"/>
                      </a:rPr>
                      <m:t>𝑠𝑦𝑛𝑠𝑒𝑡</m:t>
                    </m:r>
                    <m:r>
                      <a:rPr lang="en-US" altLang="zh-CN" sz="2000" i="1">
                        <a:latin typeface="Cambria Math" panose="02040503050406030204" pitchFamily="18" charset="0"/>
                        <a:cs typeface="+mn-ea"/>
                        <a:sym typeface="+mn-lt"/>
                      </a:rPr>
                      <m:t> </m:t>
                    </m:r>
                    <m:r>
                      <a:rPr lang="en-US" altLang="zh-CN" sz="2000" i="1">
                        <a:latin typeface="Cambria Math" panose="02040503050406030204" pitchFamily="18" charset="0"/>
                        <a:cs typeface="+mn-ea"/>
                        <a:sym typeface="+mn-lt"/>
                      </a:rPr>
                      <m:t>𝑐𝑜𝑛𝑠𝑡𝑟𝑎𝑖𝑛𝑡𝑠</m:t>
                    </m:r>
                    <m:r>
                      <a:rPr lang="en-US" altLang="zh-CN" sz="2000" i="1">
                        <a:latin typeface="Cambria Math" panose="02040503050406030204" pitchFamily="18" charset="0"/>
                        <a:cs typeface="+mn-ea"/>
                        <a:sym typeface="+mn-lt"/>
                      </a:rPr>
                      <m:t> </m:t>
                    </m:r>
                  </m:oMath>
                </a14:m>
                <a:r>
                  <a:rPr lang="zh-CN" altLang="en-US" sz="2000" dirty="0" smtClean="0">
                    <a:cs typeface="+mn-ea"/>
                    <a:sym typeface="+mn-lt"/>
                  </a:rPr>
                  <a:t>）</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endParaRPr lang="en-US" altLang="zh-CN" sz="2000" dirty="0">
                  <a:cs typeface="+mn-ea"/>
                  <a:sym typeface="+mn-lt"/>
                </a:endParaRPr>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自动编码机的输入和输出都是词向量</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r>
                  <a:rPr lang="en-US" altLang="zh-CN" sz="2000" dirty="0" smtClean="0">
                    <a:cs typeface="+mn-ea"/>
                    <a:sym typeface="+mn-lt"/>
                  </a:rPr>
                  <a:t>4</a:t>
                </a:r>
                <a:r>
                  <a:rPr lang="zh-CN" altLang="en-US" sz="2000" dirty="0" smtClean="0">
                    <a:cs typeface="+mn-ea"/>
                    <a:sym typeface="+mn-lt"/>
                  </a:rPr>
                  <a:t>维的稀疏张量 </a:t>
                </a:r>
                <a:r>
                  <a:rPr lang="en-US" altLang="zh-CN" sz="2000" dirty="0" smtClean="0">
                    <a:cs typeface="+mn-ea"/>
                    <a:sym typeface="+mn-lt"/>
                  </a:rPr>
                  <a:t>D </a:t>
                </a:r>
                <a:r>
                  <a:rPr lang="zh-CN" altLang="en-US" sz="2000" dirty="0" smtClean="0">
                    <a:cs typeface="+mn-ea"/>
                    <a:sym typeface="+mn-lt"/>
                  </a:rPr>
                  <a:t>和 </a:t>
                </a:r>
                <a:r>
                  <a:rPr lang="en-US" altLang="zh-CN" sz="2000" dirty="0" smtClean="0">
                    <a:cs typeface="+mn-ea"/>
                    <a:sym typeface="+mn-lt"/>
                  </a:rPr>
                  <a:t>E </a:t>
                </a:r>
                <a:r>
                  <a:rPr lang="zh-CN" altLang="en-US" sz="2000" dirty="0" smtClean="0">
                    <a:cs typeface="+mn-ea"/>
                    <a:sym typeface="+mn-lt"/>
                  </a:rPr>
                  <a:t>需要在模型训练过程中学习</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endParaRPr lang="zh-CN" altLang="en-US" sz="2000" dirty="0">
                  <a:cs typeface="+mn-ea"/>
                  <a:sym typeface="+mn-lt"/>
                </a:endParaRPr>
              </a:p>
            </p:txBody>
          </p:sp>
        </mc:Choice>
        <mc:Fallback>
          <p:sp>
            <p:nvSpPr>
              <p:cNvPr id="7" name="内容占位符 1"/>
              <p:cNvSpPr>
                <a:spLocks noGrp="1" noRot="1" noChangeAspect="1" noMove="1" noResize="1" noEditPoints="1" noAdjustHandles="1" noChangeArrowheads="1" noChangeShapeType="1" noTextEdit="1"/>
              </p:cNvSpPr>
              <p:nvPr>
                <p:ph idx="1"/>
              </p:nvPr>
            </p:nvSpPr>
            <p:spPr>
              <a:xfrm>
                <a:off x="228600" y="1333500"/>
                <a:ext cx="8661400" cy="4902200"/>
              </a:xfrm>
              <a:blipFill rotWithShape="0">
                <a:blip r:embed="rId4"/>
                <a:stretch>
                  <a:fillRect l="-634"/>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358775" y="1857420"/>
            <a:ext cx="4523809" cy="704762"/>
          </a:xfrm>
          <a:prstGeom prst="rect">
            <a:avLst/>
          </a:prstGeom>
        </p:spPr>
      </p:pic>
      <p:pic>
        <p:nvPicPr>
          <p:cNvPr id="3" name="图片 2"/>
          <p:cNvPicPr>
            <a:picLocks noChangeAspect="1"/>
          </p:cNvPicPr>
          <p:nvPr/>
        </p:nvPicPr>
        <p:blipFill>
          <a:blip r:embed="rId6"/>
          <a:stretch>
            <a:fillRect/>
          </a:stretch>
        </p:blipFill>
        <p:spPr>
          <a:xfrm>
            <a:off x="358775" y="3697837"/>
            <a:ext cx="1436183" cy="388741"/>
          </a:xfrm>
          <a:prstGeom prst="rect">
            <a:avLst/>
          </a:prstGeom>
        </p:spPr>
      </p:pic>
    </p:spTree>
    <p:extLst>
      <p:ext uri="{BB962C8B-B14F-4D97-AF65-F5344CB8AC3E}">
        <p14:creationId xmlns:p14="http://schemas.microsoft.com/office/powerpoint/2010/main" val="1836067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smtClean="0">
                <a:solidFill>
                  <a:schemeClr val="bg1"/>
                </a:solidFill>
                <a:latin typeface="+mn-lt"/>
                <a:ea typeface="+mn-ea"/>
                <a:cs typeface="+mn-ea"/>
                <a:sym typeface="+mn-lt"/>
              </a:rPr>
              <a:t>研究意义</a:t>
            </a:r>
            <a:endParaRPr lang="zh-CN" altLang="en-US" sz="2800" dirty="0" smtClean="0">
              <a:solidFill>
                <a:schemeClr val="bg1"/>
              </a:solidFill>
              <a:latin typeface="+mn-lt"/>
              <a:ea typeface="+mn-ea"/>
              <a:cs typeface="+mn-ea"/>
              <a:sym typeface="+mn-lt"/>
            </a:endParaRPr>
          </a:p>
        </p:txBody>
      </p:sp>
      <p:sp>
        <p:nvSpPr>
          <p:cNvPr id="5"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zh-CN" sz="2000" dirty="0"/>
              <a:t>海量的生物医学文献中蕴含着丰富的、有价值的</a:t>
            </a:r>
            <a:r>
              <a:rPr lang="zh-CN" altLang="zh-CN" sz="2000" dirty="0" smtClean="0"/>
              <a:t>知识</a:t>
            </a:r>
            <a:endParaRPr lang="en-US" altLang="zh-CN" sz="2000" dirty="0" smtClean="0"/>
          </a:p>
          <a:p>
            <a:pPr marL="180000" indent="-324000">
              <a:lnSpc>
                <a:spcPct val="150000"/>
              </a:lnSpc>
              <a:buClr>
                <a:schemeClr val="accent2"/>
              </a:buClr>
              <a:buFont typeface="Wingdings" panose="05000000000000000000" pitchFamily="2" charset="2"/>
              <a:buChar char="l"/>
            </a:pPr>
            <a:r>
              <a:rPr lang="zh-CN" altLang="en-US" sz="2000" dirty="0" smtClean="0"/>
              <a:t>现存</a:t>
            </a:r>
            <a:r>
              <a:rPr lang="zh-CN" altLang="zh-CN" sz="2000" dirty="0" smtClean="0"/>
              <a:t>大规模</a:t>
            </a:r>
            <a:r>
              <a:rPr lang="zh-CN" altLang="zh-CN" sz="2000" dirty="0"/>
              <a:t>、高质量的生物医学</a:t>
            </a:r>
            <a:r>
              <a:rPr lang="zh-CN" altLang="zh-CN" sz="2000" dirty="0" smtClean="0"/>
              <a:t>知识库</a:t>
            </a:r>
            <a:endParaRPr lang="en-US" altLang="zh-CN" sz="2000" dirty="0" smtClean="0"/>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生物医学关系抽取研究，为</a:t>
            </a:r>
            <a:r>
              <a:rPr lang="zh-CN" altLang="en-US" sz="2000" dirty="0">
                <a:cs typeface="+mn-ea"/>
                <a:sym typeface="+mn-lt"/>
              </a:rPr>
              <a:t>生物信息处理中知识的获取、融合和推广提供理论基础和方法支撑，对于实现精准医疗具有重要意义</a:t>
            </a:r>
            <a:endParaRPr lang="zh-CN" altLang="en-US" sz="2000" dirty="0" smtClean="0">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2</a:t>
            </a:fld>
            <a:endParaRPr lang="zh-CN" altLang="en-US" sz="1400" dirty="0">
              <a:solidFill>
                <a:schemeClr val="bg1"/>
              </a:solidFill>
              <a:cs typeface="+mn-ea"/>
              <a:sym typeface="+mn-lt"/>
            </a:endParaRPr>
          </a:p>
        </p:txBody>
      </p:sp>
    </p:spTree>
    <p:extLst>
      <p:ext uri="{BB962C8B-B14F-4D97-AF65-F5344CB8AC3E}">
        <p14:creationId xmlns:p14="http://schemas.microsoft.com/office/powerpoint/2010/main" val="1610395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en-US" altLang="zh-CN" sz="2800" dirty="0" err="1" smtClean="0">
                <a:solidFill>
                  <a:schemeClr val="bg1"/>
                </a:solidFill>
                <a:latin typeface="+mn-lt"/>
                <a:ea typeface="+mn-ea"/>
                <a:cs typeface="+mn-ea"/>
                <a:sym typeface="+mn-lt"/>
              </a:rPr>
              <a:t>AutoExtend</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20</a:t>
            </a:fld>
            <a:endParaRPr lang="zh-CN" altLang="en-US" sz="1400" dirty="0">
              <a:solidFill>
                <a:schemeClr val="bg1"/>
              </a:solidFill>
              <a:cs typeface="+mn-ea"/>
              <a:sym typeface="+mn-lt"/>
            </a:endParaRPr>
          </a:p>
        </p:txBody>
      </p:sp>
      <mc:AlternateContent xmlns:mc="http://schemas.openxmlformats.org/markup-compatibility/2006">
        <mc:Choice xmlns:a14="http://schemas.microsoft.com/office/drawing/2010/main" Requires="a14">
          <p:sp>
            <p:nvSpPr>
              <p:cNvPr id="7"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编码</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解码</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endParaRPr lang="en-US" altLang="zh-CN" sz="2000" dirty="0">
                  <a:cs typeface="+mn-ea"/>
                  <a:sym typeface="+mn-lt"/>
                </a:endParaRPr>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将这两者对齐</a:t>
                </a:r>
                <a:r>
                  <a:rPr lang="zh-CN" altLang="en-US" sz="2000" dirty="0">
                    <a:cs typeface="+mn-ea"/>
                    <a:sym typeface="+mn-lt"/>
                  </a:rPr>
                  <a:t>（</a:t>
                </a:r>
                <a14:m>
                  <m:oMath xmlns:m="http://schemas.openxmlformats.org/officeDocument/2006/math">
                    <m:r>
                      <a:rPr lang="en-US" altLang="zh-CN" sz="2000" i="1">
                        <a:latin typeface="Cambria Math" panose="02040503050406030204" pitchFamily="18" charset="0"/>
                        <a:cs typeface="+mn-ea"/>
                        <a:sym typeface="+mn-lt"/>
                      </a:rPr>
                      <m:t>𝑙𝑒𝑥𝑒𝑚𝑒</m:t>
                    </m:r>
                    <m:r>
                      <a:rPr lang="en-US" altLang="zh-CN" sz="2000" i="1">
                        <a:latin typeface="Cambria Math" panose="02040503050406030204" pitchFamily="18" charset="0"/>
                        <a:cs typeface="+mn-ea"/>
                        <a:sym typeface="+mn-lt"/>
                      </a:rPr>
                      <m:t> </m:t>
                    </m:r>
                    <m:r>
                      <a:rPr lang="en-US" altLang="zh-CN" sz="2000" i="1">
                        <a:latin typeface="Cambria Math" panose="02040503050406030204" pitchFamily="18" charset="0"/>
                        <a:cs typeface="+mn-ea"/>
                        <a:sym typeface="+mn-lt"/>
                      </a:rPr>
                      <m:t>𝑐𝑜𝑛𝑠𝑡𝑟𝑎𝑖𝑛𝑡𝑠</m:t>
                    </m:r>
                  </m:oMath>
                </a14:m>
                <a:r>
                  <a:rPr lang="zh-CN" altLang="en-US" sz="2000" dirty="0">
                    <a:cs typeface="+mn-ea"/>
                    <a:sym typeface="+mn-lt"/>
                  </a:rPr>
                  <a:t>）</a:t>
                </a:r>
                <a:endParaRPr lang="en-US" altLang="zh-CN" sz="2000" dirty="0">
                  <a:cs typeface="+mn-ea"/>
                  <a:sym typeface="+mn-lt"/>
                </a:endParaRPr>
              </a:p>
              <a:p>
                <a:pPr marL="180000" indent="-324000">
                  <a:lnSpc>
                    <a:spcPct val="150000"/>
                  </a:lnSpc>
                  <a:buClr>
                    <a:schemeClr val="accent2"/>
                  </a:buClr>
                  <a:buFont typeface="Wingdings" panose="05000000000000000000" pitchFamily="2" charset="2"/>
                  <a:buChar char="l"/>
                </a:pPr>
                <a:endParaRPr lang="zh-CN" altLang="en-US" sz="2000" dirty="0">
                  <a:cs typeface="+mn-ea"/>
                  <a:sym typeface="+mn-lt"/>
                </a:endParaRPr>
              </a:p>
            </p:txBody>
          </p:sp>
        </mc:Choice>
        <mc:Fallback>
          <p:sp>
            <p:nvSpPr>
              <p:cNvPr id="7" name="内容占位符 1"/>
              <p:cNvSpPr>
                <a:spLocks noGrp="1" noRot="1" noChangeAspect="1" noMove="1" noResize="1" noEditPoints="1" noAdjustHandles="1" noChangeArrowheads="1" noChangeShapeType="1" noTextEdit="1"/>
              </p:cNvSpPr>
              <p:nvPr>
                <p:ph idx="1"/>
              </p:nvPr>
            </p:nvSpPr>
            <p:spPr>
              <a:xfrm>
                <a:off x="228600" y="1333500"/>
                <a:ext cx="8661400" cy="4902200"/>
              </a:xfrm>
              <a:blipFill rotWithShape="0">
                <a:blip r:embed="rId4"/>
                <a:stretch>
                  <a:fillRect l="-634"/>
                </a:stretch>
              </a:blipFill>
            </p:spPr>
            <p:txBody>
              <a:bodyPr/>
              <a:lstStyle/>
              <a:p>
                <a:r>
                  <a:rPr lang="zh-CN" altLang="en-US">
                    <a:noFill/>
                  </a:rPr>
                  <a:t> </a:t>
                </a:r>
              </a:p>
            </p:txBody>
          </p:sp>
        </mc:Fallback>
      </mc:AlternateContent>
      <p:pic>
        <p:nvPicPr>
          <p:cNvPr id="9" name="图片 8"/>
          <p:cNvPicPr>
            <a:picLocks noChangeAspect="1"/>
          </p:cNvPicPr>
          <p:nvPr/>
        </p:nvPicPr>
        <p:blipFill>
          <a:blip r:embed="rId5"/>
          <a:stretch>
            <a:fillRect/>
          </a:stretch>
        </p:blipFill>
        <p:spPr>
          <a:xfrm>
            <a:off x="1336100" y="1354522"/>
            <a:ext cx="3866667" cy="523810"/>
          </a:xfrm>
          <a:prstGeom prst="rect">
            <a:avLst/>
          </a:prstGeom>
        </p:spPr>
      </p:pic>
      <p:pic>
        <p:nvPicPr>
          <p:cNvPr id="10" name="图片 9"/>
          <p:cNvPicPr>
            <a:picLocks noChangeAspect="1"/>
          </p:cNvPicPr>
          <p:nvPr/>
        </p:nvPicPr>
        <p:blipFill>
          <a:blip r:embed="rId6"/>
          <a:stretch>
            <a:fillRect/>
          </a:stretch>
        </p:blipFill>
        <p:spPr>
          <a:xfrm>
            <a:off x="1336100" y="1987058"/>
            <a:ext cx="3800000" cy="580952"/>
          </a:xfrm>
          <a:prstGeom prst="rect">
            <a:avLst/>
          </a:prstGeom>
        </p:spPr>
      </p:pic>
      <p:pic>
        <p:nvPicPr>
          <p:cNvPr id="5" name="图片 4"/>
          <p:cNvPicPr>
            <a:picLocks noChangeAspect="1"/>
          </p:cNvPicPr>
          <p:nvPr/>
        </p:nvPicPr>
        <p:blipFill>
          <a:blip r:embed="rId7"/>
          <a:stretch>
            <a:fillRect/>
          </a:stretch>
        </p:blipFill>
        <p:spPr>
          <a:xfrm>
            <a:off x="315461" y="3685587"/>
            <a:ext cx="5476190" cy="742857"/>
          </a:xfrm>
          <a:prstGeom prst="rect">
            <a:avLst/>
          </a:prstGeom>
        </p:spPr>
      </p:pic>
    </p:spTree>
    <p:extLst>
      <p:ext uri="{BB962C8B-B14F-4D97-AF65-F5344CB8AC3E}">
        <p14:creationId xmlns:p14="http://schemas.microsoft.com/office/powerpoint/2010/main" val="1223141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en-US" altLang="zh-CN" sz="2800" dirty="0" err="1" smtClean="0">
                <a:solidFill>
                  <a:schemeClr val="bg1"/>
                </a:solidFill>
                <a:latin typeface="+mn-lt"/>
                <a:ea typeface="+mn-ea"/>
                <a:cs typeface="+mn-ea"/>
                <a:sym typeface="+mn-lt"/>
              </a:rPr>
              <a:t>AutoExtend</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21</a:t>
            </a:fld>
            <a:endParaRPr lang="zh-CN" altLang="en-US" sz="1400" dirty="0">
              <a:solidFill>
                <a:schemeClr val="bg1"/>
              </a:solidFill>
              <a:cs typeface="+mn-ea"/>
              <a:sym typeface="+mn-lt"/>
            </a:endParaRPr>
          </a:p>
        </p:txBody>
      </p:sp>
      <mc:AlternateContent xmlns:mc="http://schemas.openxmlformats.org/markup-compatibility/2006">
        <mc:Choice xmlns:a14="http://schemas.microsoft.com/office/drawing/2010/main" Requires="a14">
          <p:sp>
            <p:nvSpPr>
              <p:cNvPr id="7"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基本假设：</a:t>
                </a:r>
                <a:r>
                  <a:rPr lang="en-US" altLang="zh-CN" sz="2000" dirty="0">
                    <a:cs typeface="+mn-ea"/>
                    <a:sym typeface="+mn-lt"/>
                  </a:rPr>
                  <a:t> </a:t>
                </a:r>
                <a:r>
                  <a:rPr lang="en-US" altLang="zh-CN" sz="2000" dirty="0" err="1">
                    <a:cs typeface="+mn-ea"/>
                    <a:sym typeface="+mn-lt"/>
                  </a:rPr>
                  <a:t>synsets</a:t>
                </a:r>
                <a:r>
                  <a:rPr lang="en-US" altLang="zh-CN" sz="2000" dirty="0">
                    <a:cs typeface="+mn-ea"/>
                    <a:sym typeface="+mn-lt"/>
                  </a:rPr>
                  <a:t> related </a:t>
                </a:r>
                <a:r>
                  <a:rPr lang="en-US" altLang="zh-CN" sz="2000" dirty="0" smtClean="0">
                    <a:cs typeface="+mn-ea"/>
                    <a:sym typeface="+mn-lt"/>
                  </a:rPr>
                  <a:t>should </a:t>
                </a:r>
                <a:r>
                  <a:rPr lang="en-US" altLang="zh-CN" sz="2000" dirty="0">
                    <a:cs typeface="+mn-ea"/>
                    <a:sym typeface="+mn-lt"/>
                  </a:rPr>
                  <a:t>have similar </a:t>
                </a:r>
                <a:r>
                  <a:rPr lang="en-US" altLang="zh-CN" sz="2000" dirty="0" err="1">
                    <a:cs typeface="+mn-ea"/>
                    <a:sym typeface="+mn-lt"/>
                  </a:rPr>
                  <a:t>embeddings</a:t>
                </a:r>
                <a:r>
                  <a:rPr lang="en-US" altLang="zh-CN" sz="2000" dirty="0" smtClean="0">
                    <a:cs typeface="+mn-ea"/>
                    <a:sym typeface="+mn-lt"/>
                  </a:rPr>
                  <a:t>.</a:t>
                </a:r>
                <a:endParaRPr lang="en-US" altLang="zh-CN" sz="1600" dirty="0" smtClean="0">
                  <a:cs typeface="+mn-ea"/>
                  <a:sym typeface="+mn-lt"/>
                </a:endParaRPr>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关系矩阵                    ，其中 </a:t>
                </a:r>
                <a:r>
                  <a:rPr lang="en-US" altLang="zh-CN" sz="2000" dirty="0" smtClean="0">
                    <a:cs typeface="+mn-ea"/>
                    <a:sym typeface="+mn-lt"/>
                  </a:rPr>
                  <a:t>r </a:t>
                </a:r>
                <a:r>
                  <a:rPr lang="zh-CN" altLang="en-US" sz="2000" dirty="0" smtClean="0">
                    <a:cs typeface="+mn-ea"/>
                    <a:sym typeface="+mn-lt"/>
                  </a:rPr>
                  <a:t>是关系元组个数</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关系约束（</a:t>
                </a:r>
                <a:r>
                  <a:rPr lang="en-US" altLang="zh-CN" sz="2000" dirty="0">
                    <a:cs typeface="+mn-ea"/>
                    <a:sym typeface="+mn-lt"/>
                  </a:rPr>
                  <a:t> </a:t>
                </a:r>
                <a14:m>
                  <m:oMath xmlns:m="http://schemas.openxmlformats.org/officeDocument/2006/math">
                    <m:r>
                      <a:rPr lang="en-US" altLang="zh-CN" sz="2000" i="1">
                        <a:latin typeface="Cambria Math" panose="02040503050406030204" pitchFamily="18" charset="0"/>
                        <a:cs typeface="+mn-ea"/>
                        <a:sym typeface="+mn-lt"/>
                      </a:rPr>
                      <m:t>𝑟𝑒𝑙𝑎𝑡𝑖𝑜𝑛</m:t>
                    </m:r>
                    <m:r>
                      <a:rPr lang="en-US" altLang="zh-CN" sz="2000" i="1">
                        <a:latin typeface="Cambria Math" panose="02040503050406030204" pitchFamily="18" charset="0"/>
                        <a:cs typeface="+mn-ea"/>
                        <a:sym typeface="+mn-lt"/>
                      </a:rPr>
                      <m:t> </m:t>
                    </m:r>
                    <m:r>
                      <a:rPr lang="en-US" altLang="zh-CN" sz="2000" i="1">
                        <a:latin typeface="Cambria Math" panose="02040503050406030204" pitchFamily="18" charset="0"/>
                        <a:cs typeface="+mn-ea"/>
                        <a:sym typeface="+mn-lt"/>
                      </a:rPr>
                      <m:t>𝑐𝑜𝑛𝑠𝑡𝑟𝑎𝑖𝑛𝑡𝑠</m:t>
                    </m:r>
                    <m:r>
                      <a:rPr lang="en-US" altLang="zh-CN" sz="2000" i="1">
                        <a:latin typeface="Cambria Math" panose="02040503050406030204" pitchFamily="18" charset="0"/>
                        <a:cs typeface="+mn-ea"/>
                        <a:sym typeface="+mn-lt"/>
                      </a:rPr>
                      <m:t> </m:t>
                    </m:r>
                  </m:oMath>
                </a14:m>
                <a:r>
                  <a:rPr lang="zh-CN" altLang="en-US" sz="2000" dirty="0" smtClean="0">
                    <a:cs typeface="+mn-ea"/>
                    <a:sym typeface="+mn-lt"/>
                  </a:rPr>
                  <a:t>）</a:t>
                </a:r>
                <a:endParaRPr lang="en-US" altLang="zh-CN" sz="2000" dirty="0">
                  <a:cs typeface="+mn-ea"/>
                  <a:sym typeface="+mn-lt"/>
                </a:endParaRPr>
              </a:p>
              <a:p>
                <a:pPr marL="180000" indent="-324000">
                  <a:lnSpc>
                    <a:spcPct val="150000"/>
                  </a:lnSpc>
                  <a:buClr>
                    <a:schemeClr val="accent2"/>
                  </a:buClr>
                  <a:buFont typeface="Wingdings" panose="05000000000000000000" pitchFamily="2" charset="2"/>
                  <a:buChar char="l"/>
                </a:pPr>
                <a:endParaRPr lang="en-US" altLang="zh-CN" sz="2000" dirty="0" smtClean="0">
                  <a:cs typeface="+mn-ea"/>
                  <a:sym typeface="+mn-lt"/>
                </a:endParaRPr>
              </a:p>
            </p:txBody>
          </p:sp>
        </mc:Choice>
        <mc:Fallback>
          <p:sp>
            <p:nvSpPr>
              <p:cNvPr id="7" name="内容占位符 1"/>
              <p:cNvSpPr>
                <a:spLocks noGrp="1" noRot="1" noChangeAspect="1" noMove="1" noResize="1" noEditPoints="1" noAdjustHandles="1" noChangeArrowheads="1" noChangeShapeType="1" noTextEdit="1"/>
              </p:cNvSpPr>
              <p:nvPr>
                <p:ph idx="1"/>
              </p:nvPr>
            </p:nvSpPr>
            <p:spPr>
              <a:xfrm>
                <a:off x="228600" y="1333500"/>
                <a:ext cx="8661400" cy="4902200"/>
              </a:xfrm>
              <a:blipFill rotWithShape="0">
                <a:blip r:embed="rId4"/>
                <a:stretch>
                  <a:fillRect l="-634"/>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1808769" y="2008036"/>
            <a:ext cx="1323810" cy="380952"/>
          </a:xfrm>
          <a:prstGeom prst="rect">
            <a:avLst/>
          </a:prstGeom>
        </p:spPr>
      </p:pic>
      <p:pic>
        <p:nvPicPr>
          <p:cNvPr id="3" name="图片 2"/>
          <p:cNvPicPr>
            <a:picLocks noChangeAspect="1"/>
          </p:cNvPicPr>
          <p:nvPr/>
        </p:nvPicPr>
        <p:blipFill>
          <a:blip r:embed="rId6"/>
          <a:stretch>
            <a:fillRect/>
          </a:stretch>
        </p:blipFill>
        <p:spPr>
          <a:xfrm>
            <a:off x="358775" y="3063524"/>
            <a:ext cx="4447619" cy="742857"/>
          </a:xfrm>
          <a:prstGeom prst="rect">
            <a:avLst/>
          </a:prstGeom>
        </p:spPr>
      </p:pic>
    </p:spTree>
    <p:extLst>
      <p:ext uri="{BB962C8B-B14F-4D97-AF65-F5344CB8AC3E}">
        <p14:creationId xmlns:p14="http://schemas.microsoft.com/office/powerpoint/2010/main" val="1128616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en-US" altLang="zh-CN" sz="2800" dirty="0" err="1" smtClean="0">
                <a:solidFill>
                  <a:schemeClr val="bg1"/>
                </a:solidFill>
                <a:latin typeface="+mn-lt"/>
                <a:ea typeface="+mn-ea"/>
                <a:cs typeface="+mn-ea"/>
                <a:sym typeface="+mn-lt"/>
              </a:rPr>
              <a:t>AutoExtend</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22</a:t>
            </a:fld>
            <a:endParaRPr lang="zh-CN" altLang="en-US" sz="1400" dirty="0">
              <a:solidFill>
                <a:schemeClr val="bg1"/>
              </a:solidFill>
              <a:cs typeface="+mn-ea"/>
              <a:sym typeface="+mn-lt"/>
            </a:endParaRPr>
          </a:p>
        </p:txBody>
      </p:sp>
      <mc:AlternateContent xmlns:mc="http://schemas.openxmlformats.org/markup-compatibility/2006">
        <mc:Choice xmlns:a14="http://schemas.microsoft.com/office/drawing/2010/main" Requires="a14">
          <p:sp>
            <p:nvSpPr>
              <p:cNvPr id="7"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最终的目标函数</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14:m>
                  <m:oMath xmlns:m="http://schemas.openxmlformats.org/officeDocument/2006/math">
                    <m:r>
                      <m:rPr>
                        <m:sty m:val="p"/>
                      </m:rPr>
                      <a:rPr lang="en-US" altLang="zh-CN" sz="2000" dirty="0">
                        <a:latin typeface="Cambria Math" panose="02040503050406030204" pitchFamily="18" charset="0"/>
                        <a:cs typeface="+mn-ea"/>
                        <a:sym typeface="+mn-lt"/>
                      </a:rPr>
                      <m:t>a</m:t>
                    </m:r>
                    <m:r>
                      <m:rPr>
                        <m:sty m:val="p"/>
                      </m:rPr>
                      <a:rPr lang="en-US" altLang="zh-CN" sz="2000" b="0" i="0" dirty="0" smtClean="0">
                        <a:latin typeface="Cambria Math" panose="02040503050406030204" pitchFamily="18" charset="0"/>
                        <a:cs typeface="+mn-ea"/>
                        <a:sym typeface="+mn-lt"/>
                      </a:rPr>
                      <m:t>r</m:t>
                    </m:r>
                    <m:r>
                      <m:rPr>
                        <m:sty m:val="p"/>
                      </m:rPr>
                      <a:rPr lang="en-US" altLang="zh-CN" sz="2000" b="0" i="0" smtClean="0">
                        <a:latin typeface="Cambria Math" panose="02040503050406030204" pitchFamily="18" charset="0"/>
                        <a:cs typeface="+mn-ea"/>
                        <a:sym typeface="+mn-lt"/>
                      </a:rPr>
                      <m:t>gm</m:t>
                    </m:r>
                    <m:r>
                      <m:rPr>
                        <m:sty m:val="p"/>
                      </m:rPr>
                      <a:rPr lang="en-US" altLang="zh-CN" sz="2000" i="1">
                        <a:latin typeface="Cambria Math" panose="02040503050406030204" pitchFamily="18" charset="0"/>
                        <a:cs typeface="+mn-ea"/>
                        <a:sym typeface="+mn-lt"/>
                      </a:rPr>
                      <m:t>in</m:t>
                    </m:r>
                    <m:r>
                      <a:rPr lang="en-US" altLang="zh-CN" sz="2000" i="1">
                        <a:latin typeface="Cambria Math" panose="02040503050406030204" pitchFamily="18" charset="0"/>
                        <a:cs typeface="+mn-ea"/>
                        <a:sym typeface="+mn-lt"/>
                      </a:rPr>
                      <m:t>(</m:t>
                    </m:r>
                    <m:r>
                      <a:rPr lang="en-US" altLang="zh-CN" sz="2000" b="0" i="1" smtClean="0">
                        <a:latin typeface="Cambria Math" panose="02040503050406030204" pitchFamily="18" charset="0"/>
                        <a:cs typeface="+mn-ea"/>
                        <a:sym typeface="+mn-lt"/>
                      </a:rPr>
                      <m:t>𝛼</m:t>
                    </m:r>
                    <m:r>
                      <a:rPr lang="en-US" altLang="zh-CN" sz="2000" i="1">
                        <a:latin typeface="Cambria Math" panose="02040503050406030204" pitchFamily="18" charset="0"/>
                        <a:cs typeface="+mn-ea"/>
                        <a:sym typeface="+mn-lt"/>
                      </a:rPr>
                      <m:t>∗</m:t>
                    </m:r>
                    <m:r>
                      <a:rPr lang="en-US" altLang="zh-CN" sz="2000" i="1">
                        <a:latin typeface="Cambria Math" panose="02040503050406030204" pitchFamily="18" charset="0"/>
                        <a:cs typeface="+mn-ea"/>
                        <a:sym typeface="+mn-lt"/>
                      </a:rPr>
                      <m:t>𝑠𝑦𝑛𝑠𝑒𝑡</m:t>
                    </m:r>
                    <m:r>
                      <a:rPr lang="en-US" altLang="zh-CN" sz="2000" i="1">
                        <a:latin typeface="Cambria Math" panose="02040503050406030204" pitchFamily="18" charset="0"/>
                        <a:cs typeface="+mn-ea"/>
                        <a:sym typeface="+mn-lt"/>
                      </a:rPr>
                      <m:t> </m:t>
                    </m:r>
                    <m:r>
                      <a:rPr lang="en-US" altLang="zh-CN" sz="2000" i="1">
                        <a:latin typeface="Cambria Math" panose="02040503050406030204" pitchFamily="18" charset="0"/>
                        <a:cs typeface="+mn-ea"/>
                        <a:sym typeface="+mn-lt"/>
                      </a:rPr>
                      <m:t>𝑐𝑜𝑛𝑠𝑡𝑟𝑎𝑖𝑛𝑡𝑠</m:t>
                    </m:r>
                    <m:r>
                      <a:rPr lang="en-US" altLang="zh-CN" sz="2000" b="0" i="1" smtClean="0">
                        <a:latin typeface="Cambria Math" panose="02040503050406030204" pitchFamily="18" charset="0"/>
                        <a:cs typeface="+mn-ea"/>
                        <a:sym typeface="+mn-lt"/>
                      </a:rPr>
                      <m:t>+</m:t>
                    </m:r>
                    <m:r>
                      <a:rPr lang="en-US" altLang="zh-CN" sz="2000" b="0" i="1" smtClean="0">
                        <a:latin typeface="Cambria Math" panose="02040503050406030204" pitchFamily="18" charset="0"/>
                        <a:cs typeface="+mn-ea"/>
                        <a:sym typeface="+mn-lt"/>
                      </a:rPr>
                      <m:t>𝛽</m:t>
                    </m:r>
                    <m:r>
                      <a:rPr lang="en-US" altLang="zh-CN" sz="2000" i="1">
                        <a:latin typeface="Cambria Math" panose="02040503050406030204" pitchFamily="18" charset="0"/>
                        <a:cs typeface="+mn-ea"/>
                        <a:sym typeface="+mn-lt"/>
                      </a:rPr>
                      <m:t>∗</m:t>
                    </m:r>
                    <m:r>
                      <a:rPr lang="en-US" altLang="zh-CN" sz="2000" i="1">
                        <a:latin typeface="Cambria Math" panose="02040503050406030204" pitchFamily="18" charset="0"/>
                        <a:cs typeface="+mn-ea"/>
                        <a:sym typeface="+mn-lt"/>
                      </a:rPr>
                      <m:t>𝑙𝑒𝑥𝑒𝑚𝑒</m:t>
                    </m:r>
                    <m:r>
                      <a:rPr lang="en-US" altLang="zh-CN" sz="2000" i="1">
                        <a:latin typeface="Cambria Math" panose="02040503050406030204" pitchFamily="18" charset="0"/>
                        <a:cs typeface="+mn-ea"/>
                        <a:sym typeface="+mn-lt"/>
                      </a:rPr>
                      <m:t> </m:t>
                    </m:r>
                    <m:r>
                      <a:rPr lang="en-US" altLang="zh-CN" sz="2000" i="1">
                        <a:latin typeface="Cambria Math" panose="02040503050406030204" pitchFamily="18" charset="0"/>
                        <a:cs typeface="+mn-ea"/>
                        <a:sym typeface="+mn-lt"/>
                      </a:rPr>
                      <m:t>𝑐𝑜𝑛𝑠𝑡𝑟𝑎𝑖𝑛𝑡𝑠</m:t>
                    </m:r>
                    <m:r>
                      <a:rPr lang="en-US" altLang="zh-CN" sz="2000" b="0" i="1" smtClean="0">
                        <a:latin typeface="Cambria Math" panose="02040503050406030204" pitchFamily="18" charset="0"/>
                        <a:cs typeface="+mn-ea"/>
                        <a:sym typeface="+mn-lt"/>
                      </a:rPr>
                      <m:t>+</m:t>
                    </m:r>
                    <m:d>
                      <m:dPr>
                        <m:ctrlPr>
                          <a:rPr lang="en-US" altLang="zh-CN" sz="2000" b="0" i="1" smtClean="0">
                            <a:latin typeface="Cambria Math" panose="02040503050406030204" pitchFamily="18" charset="0"/>
                            <a:cs typeface="+mn-ea"/>
                            <a:sym typeface="+mn-lt"/>
                          </a:rPr>
                        </m:ctrlPr>
                      </m:dPr>
                      <m:e>
                        <m:r>
                          <a:rPr lang="en-US" altLang="zh-CN" sz="2000" b="0" i="1" smtClean="0">
                            <a:latin typeface="Cambria Math" panose="02040503050406030204" pitchFamily="18" charset="0"/>
                            <a:cs typeface="+mn-ea"/>
                            <a:sym typeface="+mn-lt"/>
                          </a:rPr>
                          <m:t>1−</m:t>
                        </m:r>
                        <m:r>
                          <a:rPr lang="en-US" altLang="zh-CN" sz="2000" b="0" i="1" smtClean="0">
                            <a:latin typeface="Cambria Math" panose="02040503050406030204" pitchFamily="18" charset="0"/>
                            <a:cs typeface="+mn-ea"/>
                            <a:sym typeface="+mn-lt"/>
                          </a:rPr>
                          <m:t>𝛼</m:t>
                        </m:r>
                        <m:r>
                          <a:rPr lang="en-US" altLang="zh-CN" sz="2000" b="0" i="1" smtClean="0">
                            <a:latin typeface="Cambria Math" panose="02040503050406030204" pitchFamily="18" charset="0"/>
                            <a:cs typeface="+mn-ea"/>
                            <a:sym typeface="+mn-lt"/>
                          </a:rPr>
                          <m:t>−</m:t>
                        </m:r>
                        <m:r>
                          <a:rPr lang="en-US" altLang="zh-CN" sz="2000" b="0" i="1" smtClean="0">
                            <a:latin typeface="Cambria Math" panose="02040503050406030204" pitchFamily="18" charset="0"/>
                            <a:cs typeface="+mn-ea"/>
                            <a:sym typeface="+mn-lt"/>
                          </a:rPr>
                          <m:t>𝛽</m:t>
                        </m:r>
                      </m:e>
                    </m:d>
                    <m:r>
                      <a:rPr lang="zh-CN" altLang="en-US" sz="2000" b="0" i="1" smtClean="0">
                        <a:latin typeface="Cambria Math" panose="02040503050406030204" pitchFamily="18" charset="0"/>
                        <a:cs typeface="+mn-ea"/>
                        <a:sym typeface="+mn-lt"/>
                      </a:rPr>
                      <m:t>∗</m:t>
                    </m:r>
                    <m:r>
                      <a:rPr lang="en-US" altLang="zh-CN" sz="2000" i="1">
                        <a:latin typeface="Cambria Math" panose="02040503050406030204" pitchFamily="18" charset="0"/>
                        <a:cs typeface="+mn-ea"/>
                        <a:sym typeface="+mn-lt"/>
                      </a:rPr>
                      <m:t>𝑟𝑒𝑙𝑎𝑡𝑖𝑜𝑛</m:t>
                    </m:r>
                    <m:r>
                      <a:rPr lang="en-US" altLang="zh-CN" sz="2000" i="1">
                        <a:latin typeface="Cambria Math" panose="02040503050406030204" pitchFamily="18" charset="0"/>
                        <a:cs typeface="+mn-ea"/>
                        <a:sym typeface="+mn-lt"/>
                      </a:rPr>
                      <m:t> </m:t>
                    </m:r>
                    <m:r>
                      <a:rPr lang="en-US" altLang="zh-CN" sz="2000" i="1">
                        <a:latin typeface="Cambria Math" panose="02040503050406030204" pitchFamily="18" charset="0"/>
                        <a:cs typeface="+mn-ea"/>
                        <a:sym typeface="+mn-lt"/>
                      </a:rPr>
                      <m:t>𝑐𝑜𝑛𝑠𝑡𝑟𝑎𝑖𝑛𝑡𝑠</m:t>
                    </m:r>
                    <m:r>
                      <a:rPr lang="en-US" altLang="zh-CN" sz="2000" b="0" i="1" smtClean="0">
                        <a:latin typeface="Cambria Math" panose="02040503050406030204" pitchFamily="18" charset="0"/>
                        <a:cs typeface="+mn-ea"/>
                        <a:sym typeface="+mn-lt"/>
                      </a:rPr>
                      <m:t>)</m:t>
                    </m:r>
                  </m:oMath>
                </a14:m>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14:m>
                  <m:oMath xmlns:m="http://schemas.openxmlformats.org/officeDocument/2006/math">
                    <m:r>
                      <a:rPr lang="en-US" altLang="zh-CN" sz="2000" b="0" i="1" smtClean="0">
                        <a:latin typeface="Cambria Math" panose="02040503050406030204" pitchFamily="18" charset="0"/>
                        <a:cs typeface="+mn-ea"/>
                        <a:sym typeface="+mn-lt"/>
                      </a:rPr>
                      <m:t>𝛼</m:t>
                    </m:r>
                    <m:r>
                      <a:rPr lang="en-US" altLang="zh-CN" sz="2000" b="0" i="1" smtClean="0">
                        <a:latin typeface="Cambria Math" panose="02040503050406030204" pitchFamily="18" charset="0"/>
                        <a:cs typeface="+mn-ea"/>
                        <a:sym typeface="+mn-lt"/>
                      </a:rPr>
                      <m:t>=</m:t>
                    </m:r>
                    <m:r>
                      <a:rPr lang="en-US" altLang="zh-CN" sz="2000" b="0" i="1" smtClean="0">
                        <a:latin typeface="Cambria Math" panose="02040503050406030204" pitchFamily="18" charset="0"/>
                        <a:cs typeface="+mn-ea"/>
                        <a:sym typeface="+mn-lt"/>
                      </a:rPr>
                      <m:t>𝛽</m:t>
                    </m:r>
                    <m:r>
                      <a:rPr lang="en-US" altLang="zh-CN" sz="2000" b="0" i="1" smtClean="0">
                        <a:latin typeface="Cambria Math" panose="02040503050406030204" pitchFamily="18" charset="0"/>
                        <a:cs typeface="+mn-ea"/>
                        <a:sym typeface="+mn-lt"/>
                      </a:rPr>
                      <m:t>=0.33</m:t>
                    </m:r>
                  </m:oMath>
                </a14:m>
                <a:endParaRPr lang="en-US" altLang="zh-CN" sz="2000" dirty="0" smtClean="0">
                  <a:cs typeface="+mn-ea"/>
                  <a:sym typeface="+mn-lt"/>
                </a:endParaRPr>
              </a:p>
            </p:txBody>
          </p:sp>
        </mc:Choice>
        <mc:Fallback>
          <p:sp>
            <p:nvSpPr>
              <p:cNvPr id="7" name="内容占位符 1"/>
              <p:cNvSpPr>
                <a:spLocks noGrp="1" noRot="1" noChangeAspect="1" noMove="1" noResize="1" noEditPoints="1" noAdjustHandles="1" noChangeArrowheads="1" noChangeShapeType="1" noTextEdit="1"/>
              </p:cNvSpPr>
              <p:nvPr>
                <p:ph idx="1"/>
              </p:nvPr>
            </p:nvSpPr>
            <p:spPr>
              <a:xfrm>
                <a:off x="228600" y="1333500"/>
                <a:ext cx="8661400" cy="4902200"/>
              </a:xfrm>
              <a:blipFill rotWithShape="0">
                <a:blip r:embed="rId4"/>
                <a:stretch>
                  <a:fillRect l="-6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407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a:solidFill>
                  <a:schemeClr val="bg1"/>
                </a:solidFill>
                <a:latin typeface="+mn-lt"/>
                <a:ea typeface="+mn-ea"/>
                <a:cs typeface="+mn-ea"/>
                <a:sym typeface="+mn-lt"/>
              </a:rPr>
              <a:t>国内外研究现状</a:t>
            </a:r>
            <a:endParaRPr lang="zh-CN" altLang="en-US" sz="2800" dirty="0" smtClean="0">
              <a:solidFill>
                <a:schemeClr val="bg1"/>
              </a:solidFill>
              <a:latin typeface="+mn-lt"/>
              <a:ea typeface="+mn-ea"/>
              <a:cs typeface="+mn-ea"/>
              <a:sym typeface="+mn-lt"/>
            </a:endParaRPr>
          </a:p>
        </p:txBody>
      </p:sp>
      <p:sp>
        <p:nvSpPr>
          <p:cNvPr id="5"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zh-CN" sz="2000" dirty="0"/>
              <a:t>生物医学信息</a:t>
            </a:r>
            <a:r>
              <a:rPr lang="zh-CN" altLang="zh-CN" sz="2000" dirty="0" smtClean="0"/>
              <a:t>抽取</a:t>
            </a:r>
            <a:r>
              <a:rPr lang="zh-CN" altLang="en-US" sz="2000" dirty="0" smtClean="0"/>
              <a:t>包含</a:t>
            </a:r>
            <a:r>
              <a:rPr lang="zh-CN" altLang="zh-CN" sz="2000" dirty="0"/>
              <a:t>两项基本</a:t>
            </a:r>
            <a:r>
              <a:rPr lang="zh-CN" altLang="zh-CN" sz="2000" dirty="0" smtClean="0"/>
              <a:t>任务</a:t>
            </a:r>
            <a:r>
              <a:rPr lang="zh-CN" altLang="en-US" sz="2000" dirty="0" smtClean="0">
                <a:cs typeface="+mn-ea"/>
                <a:sym typeface="+mn-lt"/>
              </a:rPr>
              <a:t>：</a:t>
            </a:r>
            <a:endParaRPr lang="en-US" altLang="zh-CN" sz="2000" dirty="0" smtClean="0"/>
          </a:p>
          <a:p>
            <a:pPr marL="637200" lvl="1" indent="-324000">
              <a:lnSpc>
                <a:spcPct val="150000"/>
              </a:lnSpc>
              <a:buClr>
                <a:schemeClr val="accent2"/>
              </a:buClr>
              <a:buFont typeface="Wingdings" panose="05000000000000000000" pitchFamily="2" charset="2"/>
              <a:buChar char="u"/>
            </a:pPr>
            <a:r>
              <a:rPr lang="zh-CN" altLang="zh-CN" sz="2000" dirty="0" smtClean="0"/>
              <a:t>生物医学</a:t>
            </a:r>
            <a:r>
              <a:rPr lang="zh-CN" altLang="zh-CN" sz="2000" dirty="0"/>
              <a:t>实体</a:t>
            </a:r>
            <a:r>
              <a:rPr lang="zh-CN" altLang="zh-CN" sz="2000" dirty="0" smtClean="0"/>
              <a:t>识别</a:t>
            </a:r>
            <a:r>
              <a:rPr lang="en-US" altLang="zh-CN" sz="2000" dirty="0" smtClean="0"/>
              <a:t/>
            </a:r>
            <a:br>
              <a:rPr lang="en-US" altLang="zh-CN" sz="2000" dirty="0" smtClean="0"/>
            </a:br>
            <a:r>
              <a:rPr lang="zh-CN" altLang="zh-CN" sz="2000" dirty="0"/>
              <a:t>对生物医学文献中的基因、药物和疾病等实体进行识别和分类</a:t>
            </a:r>
            <a:endParaRPr lang="en-US" altLang="zh-CN" sz="2000" dirty="0" smtClean="0"/>
          </a:p>
          <a:p>
            <a:pPr marL="637200" lvl="1" indent="-324000">
              <a:lnSpc>
                <a:spcPct val="150000"/>
              </a:lnSpc>
              <a:buClr>
                <a:schemeClr val="accent2"/>
              </a:buClr>
              <a:buFont typeface="Wingdings" panose="05000000000000000000" pitchFamily="2" charset="2"/>
              <a:buChar char="u"/>
            </a:pPr>
            <a:r>
              <a:rPr lang="zh-CN" altLang="zh-CN" sz="2000" dirty="0" smtClean="0"/>
              <a:t>实体</a:t>
            </a:r>
            <a:r>
              <a:rPr lang="zh-CN" altLang="zh-CN" sz="2000" dirty="0"/>
              <a:t>关系</a:t>
            </a:r>
            <a:r>
              <a:rPr lang="zh-CN" altLang="zh-CN" sz="2000" dirty="0" smtClean="0"/>
              <a:t>抽取</a:t>
            </a:r>
            <a:r>
              <a:rPr lang="en-US" altLang="zh-CN" sz="2000" dirty="0" smtClean="0"/>
              <a:t/>
            </a:r>
            <a:br>
              <a:rPr lang="en-US" altLang="zh-CN" sz="2000" dirty="0" smtClean="0"/>
            </a:br>
            <a:r>
              <a:rPr lang="zh-CN" altLang="zh-CN" sz="2000" dirty="0"/>
              <a:t>从生物医学文献中抽取基因、药物和疾病等实体间的</a:t>
            </a:r>
            <a:r>
              <a:rPr lang="zh-CN" altLang="zh-CN" sz="2000" dirty="0" smtClean="0"/>
              <a:t>关系</a:t>
            </a:r>
            <a:endParaRPr lang="en-US" altLang="zh-CN" sz="2000" dirty="0" smtClean="0"/>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3</a:t>
            </a:fld>
            <a:endParaRPr lang="zh-CN" altLang="en-US" sz="1400" dirty="0">
              <a:solidFill>
                <a:schemeClr val="bg1"/>
              </a:solidFill>
              <a:cs typeface="+mn-ea"/>
              <a:sym typeface="+mn-lt"/>
            </a:endParaRPr>
          </a:p>
        </p:txBody>
      </p:sp>
    </p:spTree>
    <p:extLst>
      <p:ext uri="{BB962C8B-B14F-4D97-AF65-F5344CB8AC3E}">
        <p14:creationId xmlns:p14="http://schemas.microsoft.com/office/powerpoint/2010/main" val="51903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a:solidFill>
                  <a:schemeClr val="bg1"/>
                </a:solidFill>
                <a:latin typeface="+mn-lt"/>
                <a:ea typeface="+mn-ea"/>
                <a:cs typeface="+mn-ea"/>
                <a:sym typeface="+mn-lt"/>
              </a:rPr>
              <a:t>困难与挑战</a:t>
            </a:r>
          </a:p>
        </p:txBody>
      </p:sp>
      <p:sp>
        <p:nvSpPr>
          <p:cNvPr id="5" name="内容占位符 1"/>
          <p:cNvSpPr>
            <a:spLocks noGrp="1"/>
          </p:cNvSpPr>
          <p:nvPr>
            <p:ph idx="1"/>
          </p:nvPr>
        </p:nvSpPr>
        <p:spPr>
          <a:xfrm>
            <a:off x="228600" y="1333500"/>
            <a:ext cx="8661400" cy="4902200"/>
          </a:xfrm>
        </p:spPr>
        <p:txBody>
          <a:bodyPr>
            <a:normAutofit/>
          </a:bodyPr>
          <a:lstStyle/>
          <a:p>
            <a:pPr marL="637200" lvl="1" indent="-324000">
              <a:lnSpc>
                <a:spcPct val="150000"/>
              </a:lnSpc>
              <a:buClr>
                <a:schemeClr val="accent2"/>
              </a:buClr>
              <a:buFont typeface="Wingdings" panose="05000000000000000000" pitchFamily="2" charset="2"/>
              <a:buChar char="u"/>
            </a:pPr>
            <a:r>
              <a:rPr lang="zh-CN" altLang="zh-CN" sz="2000" dirty="0" smtClean="0"/>
              <a:t>生物医学</a:t>
            </a:r>
            <a:r>
              <a:rPr lang="zh-CN" altLang="zh-CN" sz="2000" dirty="0"/>
              <a:t>实体命名很不规范，存在同一实体多种变体和不同实体同名</a:t>
            </a:r>
            <a:r>
              <a:rPr lang="zh-CN" altLang="zh-CN" sz="2000" dirty="0" smtClean="0"/>
              <a:t>问题</a:t>
            </a:r>
            <a:r>
              <a:rPr lang="zh-CN" altLang="en-US" sz="2000" dirty="0" smtClean="0"/>
              <a:t>（</a:t>
            </a:r>
            <a:r>
              <a:rPr lang="zh-CN" altLang="en-US" sz="2000" dirty="0" smtClean="0">
                <a:cs typeface="+mn-ea"/>
                <a:sym typeface="+mn-lt"/>
              </a:rPr>
              <a:t>生物</a:t>
            </a:r>
            <a:r>
              <a:rPr lang="zh-CN" altLang="en-US" sz="2000" dirty="0">
                <a:cs typeface="+mn-ea"/>
                <a:sym typeface="+mn-lt"/>
              </a:rPr>
              <a:t>领域词典的利用</a:t>
            </a:r>
            <a:r>
              <a:rPr lang="en-US" altLang="zh-CN" sz="2000" dirty="0">
                <a:cs typeface="+mn-ea"/>
                <a:sym typeface="+mn-lt"/>
              </a:rPr>
              <a:t>-</a:t>
            </a:r>
            <a:r>
              <a:rPr lang="en-US" altLang="zh-CN" sz="2000" dirty="0" smtClean="0">
                <a:cs typeface="+mn-ea"/>
                <a:sym typeface="+mn-lt"/>
              </a:rPr>
              <a:t>UMLS</a:t>
            </a:r>
            <a:r>
              <a:rPr lang="zh-CN" altLang="en-US" sz="2000" dirty="0" smtClean="0">
                <a:cs typeface="+mn-ea"/>
                <a:sym typeface="+mn-lt"/>
              </a:rPr>
              <a:t>）</a:t>
            </a:r>
            <a:endParaRPr lang="en-US" altLang="zh-CN" sz="2000" dirty="0" smtClean="0">
              <a:cs typeface="+mn-ea"/>
              <a:sym typeface="+mn-lt"/>
            </a:endParaRPr>
          </a:p>
          <a:p>
            <a:pPr marL="637200" lvl="1" indent="-324000">
              <a:lnSpc>
                <a:spcPct val="150000"/>
              </a:lnSpc>
              <a:buClr>
                <a:schemeClr val="accent2"/>
              </a:buClr>
              <a:buFont typeface="Wingdings" panose="05000000000000000000" pitchFamily="2" charset="2"/>
              <a:buChar char="u"/>
            </a:pPr>
            <a:r>
              <a:rPr lang="zh-CN" altLang="en-US" sz="2000" dirty="0" smtClean="0">
                <a:cs typeface="+mn-ea"/>
                <a:sym typeface="+mn-lt"/>
              </a:rPr>
              <a:t>基于知识库的表示学习</a:t>
            </a:r>
            <a:endParaRPr lang="en-US" altLang="zh-CN" sz="2000" dirty="0" smtClean="0">
              <a:cs typeface="+mn-ea"/>
              <a:sym typeface="+mn-lt"/>
            </a:endParaRPr>
          </a:p>
          <a:p>
            <a:pPr marL="637200" lvl="1" indent="-324000">
              <a:lnSpc>
                <a:spcPct val="150000"/>
              </a:lnSpc>
              <a:buClr>
                <a:schemeClr val="accent2"/>
              </a:buClr>
              <a:buFont typeface="Wingdings" panose="05000000000000000000" pitchFamily="2" charset="2"/>
              <a:buChar char="u"/>
            </a:pPr>
            <a:r>
              <a:rPr lang="zh-CN" altLang="zh-CN" sz="2000" dirty="0" smtClean="0"/>
              <a:t>有</a:t>
            </a:r>
            <a:r>
              <a:rPr lang="zh-CN" altLang="zh-CN" sz="2000" dirty="0"/>
              <a:t>知识的深度</a:t>
            </a:r>
            <a:r>
              <a:rPr lang="zh-CN" altLang="zh-CN" sz="2000" dirty="0" smtClean="0"/>
              <a:t>神经网络模型</a:t>
            </a:r>
            <a:r>
              <a:rPr lang="zh-CN" altLang="en-US" sz="2000" dirty="0" smtClean="0"/>
              <a:t>的</a:t>
            </a:r>
            <a:r>
              <a:rPr lang="zh-CN" altLang="zh-CN" sz="2000" dirty="0" smtClean="0"/>
              <a:t>构建</a:t>
            </a:r>
            <a:r>
              <a:rPr lang="en-US" altLang="zh-CN" sz="2000" dirty="0" smtClean="0"/>
              <a:t/>
            </a:r>
            <a:br>
              <a:rPr lang="en-US" altLang="zh-CN" sz="2000" dirty="0" smtClean="0"/>
            </a:br>
            <a:r>
              <a:rPr lang="zh-CN" altLang="zh-CN" sz="2000" dirty="0"/>
              <a:t>利用知识表示，</a:t>
            </a:r>
            <a:r>
              <a:rPr lang="zh-CN" altLang="zh-CN" sz="2000" dirty="0" smtClean="0"/>
              <a:t>并</a:t>
            </a:r>
            <a:r>
              <a:rPr lang="zh-CN" altLang="en-US" sz="2000" dirty="0" smtClean="0"/>
              <a:t>结合</a:t>
            </a:r>
            <a:r>
              <a:rPr lang="zh-CN" altLang="zh-CN" sz="2000" dirty="0" smtClean="0"/>
              <a:t>语言学特征，</a:t>
            </a:r>
            <a:r>
              <a:rPr lang="zh-CN" altLang="zh-CN" sz="2000" dirty="0"/>
              <a:t>构建有知识的深度神经网络模型，提高生物医学实体关系抽取性能</a:t>
            </a:r>
            <a:endParaRPr lang="zh-CN" altLang="en-US" sz="2000" dirty="0" smtClean="0">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4</a:t>
            </a:fld>
            <a:endParaRPr lang="zh-CN" altLang="en-US" sz="1400" dirty="0">
              <a:solidFill>
                <a:schemeClr val="bg1"/>
              </a:solidFill>
              <a:cs typeface="+mn-ea"/>
              <a:sym typeface="+mn-lt"/>
            </a:endParaRPr>
          </a:p>
        </p:txBody>
      </p:sp>
    </p:spTree>
    <p:extLst>
      <p:ext uri="{BB962C8B-B14F-4D97-AF65-F5344CB8AC3E}">
        <p14:creationId xmlns:p14="http://schemas.microsoft.com/office/powerpoint/2010/main" val="275306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a:solidFill>
                  <a:schemeClr val="bg1"/>
                </a:solidFill>
                <a:cs typeface="+mn-ea"/>
                <a:sym typeface="+mn-lt"/>
              </a:rPr>
              <a:t>研究内容</a:t>
            </a:r>
            <a:endParaRPr lang="zh-CN" altLang="en-US" sz="2800" dirty="0" smtClean="0">
              <a:solidFill>
                <a:schemeClr val="bg1"/>
              </a:solidFill>
              <a:latin typeface="+mn-lt"/>
              <a:ea typeface="+mn-ea"/>
              <a:cs typeface="+mn-ea"/>
              <a:sym typeface="+mn-lt"/>
            </a:endParaRPr>
          </a:p>
        </p:txBody>
      </p:sp>
      <p:sp>
        <p:nvSpPr>
          <p:cNvPr id="5"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en-US" sz="2000" dirty="0">
                <a:cs typeface="+mn-ea"/>
                <a:sym typeface="+mn-lt"/>
              </a:rPr>
              <a:t>如何利用表示学习技术将知识库中的生物医学实体及其关系表示为实值向量，有效地用于生物医学信息</a:t>
            </a:r>
            <a:r>
              <a:rPr lang="zh-CN" altLang="en-US" sz="2000" dirty="0" smtClean="0">
                <a:cs typeface="+mn-ea"/>
                <a:sym typeface="+mn-lt"/>
              </a:rPr>
              <a:t>抽取</a:t>
            </a:r>
            <a:endParaRPr lang="en-US" altLang="zh-CN" sz="2000" dirty="0" smtClean="0">
              <a:cs typeface="+mn-ea"/>
              <a:sym typeface="+mn-lt"/>
            </a:endParaRPr>
          </a:p>
          <a:p>
            <a:pPr marL="637200" lvl="1" indent="-324000">
              <a:lnSpc>
                <a:spcPct val="150000"/>
              </a:lnSpc>
              <a:buClr>
                <a:schemeClr val="accent2"/>
              </a:buClr>
              <a:buFont typeface="Wingdings" panose="05000000000000000000" pitchFamily="2" charset="2"/>
              <a:buChar char="u"/>
            </a:pPr>
            <a:r>
              <a:rPr lang="zh-CN" altLang="en-US" sz="2000" dirty="0">
                <a:cs typeface="+mn-ea"/>
                <a:sym typeface="+mn-lt"/>
              </a:rPr>
              <a:t>基于生物医学词典的实体表示</a:t>
            </a:r>
            <a:r>
              <a:rPr lang="zh-CN" altLang="en-US" sz="2000" dirty="0" smtClean="0">
                <a:cs typeface="+mn-ea"/>
                <a:sym typeface="+mn-lt"/>
              </a:rPr>
              <a:t>学习</a:t>
            </a:r>
            <a:endParaRPr lang="en-US" altLang="zh-CN" sz="2000" dirty="0" smtClean="0">
              <a:cs typeface="+mn-ea"/>
              <a:sym typeface="+mn-lt"/>
            </a:endParaRPr>
          </a:p>
          <a:p>
            <a:pPr marL="637200" lvl="1" indent="-324000">
              <a:lnSpc>
                <a:spcPct val="150000"/>
              </a:lnSpc>
              <a:buClr>
                <a:schemeClr val="accent2"/>
              </a:buClr>
              <a:buFont typeface="Wingdings" panose="05000000000000000000" pitchFamily="2" charset="2"/>
              <a:buChar char="u"/>
            </a:pPr>
            <a:r>
              <a:rPr lang="zh-CN" altLang="en-US" sz="2000" dirty="0">
                <a:cs typeface="+mn-ea"/>
                <a:sym typeface="+mn-lt"/>
              </a:rPr>
              <a:t>融合生物医学知识库和文本信息的知识表示</a:t>
            </a:r>
            <a:r>
              <a:rPr lang="zh-CN" altLang="en-US" sz="2000" dirty="0" smtClean="0">
                <a:cs typeface="+mn-ea"/>
                <a:sym typeface="+mn-lt"/>
              </a:rPr>
              <a:t>学习</a:t>
            </a:r>
            <a:endParaRPr lang="en-US" altLang="zh-CN" sz="2000" dirty="0" smtClean="0">
              <a:cs typeface="+mn-ea"/>
              <a:sym typeface="+mn-lt"/>
            </a:endParaRPr>
          </a:p>
          <a:p>
            <a:pPr marL="637200" lvl="1" indent="-324000">
              <a:lnSpc>
                <a:spcPct val="150000"/>
              </a:lnSpc>
              <a:buClr>
                <a:schemeClr val="accent2"/>
              </a:buClr>
              <a:buFont typeface="Wingdings" panose="05000000000000000000" pitchFamily="2" charset="2"/>
              <a:buChar char="u"/>
            </a:pPr>
            <a:r>
              <a:rPr lang="zh-CN" altLang="en-US" sz="2000" dirty="0">
                <a:cs typeface="+mn-ea"/>
                <a:sym typeface="+mn-lt"/>
              </a:rPr>
              <a:t>基于知识表示的生物医学实体识别及实体关系抽取</a:t>
            </a:r>
            <a:endParaRPr lang="en-US" altLang="zh-CN" sz="2000" dirty="0" smtClean="0">
              <a:cs typeface="+mn-ea"/>
              <a:sym typeface="+mn-lt"/>
            </a:endParaRPr>
          </a:p>
          <a:p>
            <a:pPr marL="180000" indent="-324000">
              <a:lnSpc>
                <a:spcPct val="150000"/>
              </a:lnSpc>
              <a:buClr>
                <a:schemeClr val="accent2"/>
              </a:buClr>
              <a:buFont typeface="Wingdings" panose="05000000000000000000" pitchFamily="2" charset="2"/>
              <a:buChar char="l"/>
            </a:pPr>
            <a:endParaRPr lang="zh-CN" altLang="en-US" sz="2000" dirty="0" smtClean="0">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5</a:t>
            </a:fld>
            <a:endParaRPr lang="zh-CN" altLang="en-US" sz="1400" dirty="0">
              <a:solidFill>
                <a:schemeClr val="bg1"/>
              </a:solidFill>
              <a:cs typeface="+mn-ea"/>
              <a:sym typeface="+mn-lt"/>
            </a:endParaRPr>
          </a:p>
        </p:txBody>
      </p:sp>
    </p:spTree>
    <p:extLst>
      <p:ext uri="{BB962C8B-B14F-4D97-AF65-F5344CB8AC3E}">
        <p14:creationId xmlns:p14="http://schemas.microsoft.com/office/powerpoint/2010/main" val="3642439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smtClean="0">
                <a:solidFill>
                  <a:schemeClr val="bg1"/>
                </a:solidFill>
                <a:latin typeface="+mn-lt"/>
                <a:ea typeface="+mn-ea"/>
                <a:cs typeface="+mn-ea"/>
                <a:sym typeface="+mn-lt"/>
              </a:rPr>
              <a:t>知识库（知识图谱）</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6</a:t>
            </a:fld>
            <a:endParaRPr lang="zh-CN" altLang="en-US" sz="1400" dirty="0">
              <a:solidFill>
                <a:schemeClr val="bg1"/>
              </a:solidFill>
              <a:cs typeface="+mn-ea"/>
              <a:sym typeface="+mn-lt"/>
            </a:endParaRPr>
          </a:p>
        </p:txBody>
      </p:sp>
      <p:sp>
        <p:nvSpPr>
          <p:cNvPr id="10" name="内容占位符 1"/>
          <p:cNvSpPr>
            <a:spLocks noGrp="1"/>
          </p:cNvSpPr>
          <p:nvPr>
            <p:ph idx="1"/>
          </p:nvPr>
        </p:nvSpPr>
        <p:spPr>
          <a:xfrm>
            <a:off x="228600" y="1333500"/>
            <a:ext cx="8661400" cy="4886678"/>
          </a:xfrm>
        </p:spPr>
        <p:txBody>
          <a:bodyPr>
            <a:normAutofit/>
          </a:bodyPr>
          <a:lstStyle/>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知识库可以</a:t>
            </a:r>
            <a:r>
              <a:rPr lang="zh-CN" altLang="en-US" sz="2000" dirty="0">
                <a:cs typeface="+mn-ea"/>
                <a:sym typeface="+mn-lt"/>
              </a:rPr>
              <a:t>用三元组表示</a:t>
            </a:r>
          </a:p>
          <a:p>
            <a:pPr marL="637200" lvl="1" indent="-324000">
              <a:lnSpc>
                <a:spcPct val="150000"/>
              </a:lnSpc>
              <a:buClr>
                <a:schemeClr val="accent2"/>
              </a:buClr>
              <a:buFont typeface="Wingdings" panose="05000000000000000000" pitchFamily="2" charset="2"/>
              <a:buChar char="l"/>
            </a:pPr>
            <a:r>
              <a:rPr lang="en-US" altLang="zh-CN" sz="2000" dirty="0">
                <a:cs typeface="+mn-ea"/>
                <a:sym typeface="+mn-lt"/>
              </a:rPr>
              <a:t>(head, relation, tail</a:t>
            </a:r>
            <a:r>
              <a:rPr lang="en-US" altLang="zh-CN" sz="2000" dirty="0" smtClean="0">
                <a:cs typeface="+mn-ea"/>
                <a:sym typeface="+mn-lt"/>
              </a:rPr>
              <a:t>)</a:t>
            </a:r>
          </a:p>
          <a:p>
            <a:pPr marL="637200" lvl="1" indent="-324000">
              <a:lnSpc>
                <a:spcPct val="150000"/>
              </a:lnSpc>
              <a:buClr>
                <a:schemeClr val="accent2"/>
              </a:buClr>
              <a:buFont typeface="Wingdings" panose="05000000000000000000" pitchFamily="2" charset="2"/>
              <a:buChar char="l"/>
            </a:pPr>
            <a:r>
              <a:rPr lang="en-US" altLang="zh-CN" sz="2000" dirty="0">
                <a:cs typeface="+mn-ea"/>
                <a:sym typeface="+mn-lt"/>
              </a:rPr>
              <a:t>(</a:t>
            </a:r>
            <a:r>
              <a:rPr lang="en-US" altLang="zh-CN" sz="2000" dirty="0" smtClean="0">
                <a:cs typeface="+mn-ea"/>
                <a:sym typeface="+mn-lt"/>
              </a:rPr>
              <a:t>h, r, t)</a:t>
            </a:r>
            <a:endParaRPr lang="en-US" altLang="zh-CN" sz="2000" dirty="0">
              <a:cs typeface="+mn-ea"/>
              <a:sym typeface="+mn-lt"/>
            </a:endParaRPr>
          </a:p>
          <a:p>
            <a:pPr marL="637200" lvl="1" indent="-324000">
              <a:lnSpc>
                <a:spcPct val="150000"/>
              </a:lnSpc>
              <a:buClr>
                <a:schemeClr val="accent2"/>
              </a:buClr>
              <a:buFont typeface="Wingdings" panose="05000000000000000000" pitchFamily="2" charset="2"/>
              <a:buChar char="l"/>
            </a:pPr>
            <a:endParaRPr lang="en-US" altLang="zh-CN" sz="1600" dirty="0" smtClean="0">
              <a:cs typeface="+mn-ea"/>
              <a:sym typeface="+mn-lt"/>
            </a:endParaRPr>
          </a:p>
          <a:p>
            <a:pPr marL="180000" indent="-324000">
              <a:lnSpc>
                <a:spcPct val="150000"/>
              </a:lnSpc>
              <a:buClr>
                <a:schemeClr val="accent2"/>
              </a:buClr>
              <a:buFont typeface="Wingdings" panose="05000000000000000000" pitchFamily="2" charset="2"/>
              <a:buChar char="l"/>
            </a:pPr>
            <a:endParaRPr lang="en-US" altLang="zh-CN" sz="2000" dirty="0">
              <a:cs typeface="+mn-ea"/>
              <a:sym typeface="+mn-lt"/>
            </a:endParaRPr>
          </a:p>
          <a:p>
            <a:pPr marL="180000" indent="-324000">
              <a:lnSpc>
                <a:spcPct val="150000"/>
              </a:lnSpc>
              <a:buClr>
                <a:schemeClr val="accent2"/>
              </a:buClr>
              <a:buFont typeface="Wingdings" panose="05000000000000000000" pitchFamily="2" charset="2"/>
              <a:buChar char="l"/>
            </a:pPr>
            <a:endParaRPr lang="zh-CN" altLang="en-US" sz="2000" dirty="0" smtClean="0">
              <a:cs typeface="+mn-ea"/>
              <a:sym typeface="+mn-lt"/>
            </a:endParaRPr>
          </a:p>
        </p:txBody>
      </p:sp>
      <p:pic>
        <p:nvPicPr>
          <p:cNvPr id="11" name="内容占位符 4"/>
          <p:cNvPicPr>
            <a:picLocks noGrp="1" noChangeAspect="1"/>
          </p:cNvPicPr>
          <p:nvPr/>
        </p:nvPicPr>
        <p:blipFill>
          <a:blip r:embed="rId4" cstate="email">
            <a:extLst>
              <a:ext uri="{28A0092B-C50C-407E-A947-70E740481C1C}">
                <a14:useLocalDpi xmlns:a14="http://schemas.microsoft.com/office/drawing/2010/main"/>
              </a:ext>
            </a:extLst>
          </a:blip>
          <a:stretch>
            <a:fillRect/>
          </a:stretch>
        </p:blipFill>
        <p:spPr>
          <a:xfrm>
            <a:off x="3821818" y="1333500"/>
            <a:ext cx="4029075" cy="4400550"/>
          </a:xfrm>
          <a:prstGeom prst="rect">
            <a:avLst/>
          </a:prstGeom>
        </p:spPr>
      </p:pic>
    </p:spTree>
    <p:extLst>
      <p:ext uri="{BB962C8B-B14F-4D97-AF65-F5344CB8AC3E}">
        <p14:creationId xmlns:p14="http://schemas.microsoft.com/office/powerpoint/2010/main" val="3275553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a:solidFill>
                  <a:schemeClr val="bg1"/>
                </a:solidFill>
                <a:latin typeface="+mn-lt"/>
                <a:ea typeface="+mn-ea"/>
                <a:cs typeface="+mn-ea"/>
                <a:sym typeface="+mn-lt"/>
              </a:rPr>
              <a:t>融合文本与知识进行关系抽取</a:t>
            </a: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7</a:t>
            </a:fld>
            <a:endParaRPr lang="zh-CN" altLang="en-US" sz="1400" dirty="0">
              <a:solidFill>
                <a:schemeClr val="bg1"/>
              </a:solidFill>
              <a:cs typeface="+mn-ea"/>
              <a:sym typeface="+mn-lt"/>
            </a:endParaRPr>
          </a:p>
        </p:txBody>
      </p:sp>
      <p:pic>
        <p:nvPicPr>
          <p:cNvPr id="13" name="内容占位符 4"/>
          <p:cNvPicPr>
            <a:picLocks noGrp="1" noChangeAspect="1"/>
          </p:cNvPicPr>
          <p:nvPr/>
        </p:nvPicPr>
        <p:blipFill>
          <a:blip r:embed="rId4" cstate="email">
            <a:extLst>
              <a:ext uri="{28A0092B-C50C-407E-A947-70E740481C1C}">
                <a14:useLocalDpi xmlns:a14="http://schemas.microsoft.com/office/drawing/2010/main"/>
              </a:ext>
            </a:extLst>
          </a:blip>
          <a:stretch>
            <a:fillRect/>
          </a:stretch>
        </p:blipFill>
        <p:spPr>
          <a:xfrm>
            <a:off x="1224159" y="1121923"/>
            <a:ext cx="6210834" cy="5211145"/>
          </a:xfrm>
          <a:prstGeom prst="rect">
            <a:avLst/>
          </a:prstGeom>
        </p:spPr>
      </p:pic>
    </p:spTree>
    <p:extLst>
      <p:ext uri="{BB962C8B-B14F-4D97-AF65-F5344CB8AC3E}">
        <p14:creationId xmlns:p14="http://schemas.microsoft.com/office/powerpoint/2010/main" val="2444546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a:bodyPr>
          <a:lstStyle/>
          <a:p>
            <a:r>
              <a:rPr lang="zh-CN" altLang="en-US" sz="2800" dirty="0" smtClean="0">
                <a:solidFill>
                  <a:schemeClr val="bg1"/>
                </a:solidFill>
                <a:latin typeface="+mn-lt"/>
                <a:ea typeface="+mn-ea"/>
                <a:cs typeface="+mn-ea"/>
                <a:sym typeface="+mn-lt"/>
              </a:rPr>
              <a:t>词的分布式表示（词向量）</a:t>
            </a:r>
            <a:endParaRPr lang="zh-CN" altLang="en-US" sz="2800" dirty="0">
              <a:solidFill>
                <a:schemeClr val="bg1"/>
              </a:solidFill>
              <a:latin typeface="+mn-lt"/>
              <a:ea typeface="+mn-ea"/>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8</a:t>
            </a:fld>
            <a:endParaRPr lang="zh-CN" altLang="en-US" sz="1400" dirty="0">
              <a:solidFill>
                <a:schemeClr val="bg1"/>
              </a:solidFill>
              <a:cs typeface="+mn-ea"/>
              <a:sym typeface="+mn-lt"/>
            </a:endParaRPr>
          </a:p>
        </p:txBody>
      </p:sp>
      <p:pic>
        <p:nvPicPr>
          <p:cNvPr id="7" name="图片 6"/>
          <p:cNvPicPr>
            <a:picLocks noChangeAspect="1"/>
          </p:cNvPicPr>
          <p:nvPr/>
        </p:nvPicPr>
        <p:blipFill>
          <a:blip r:embed="rId4"/>
          <a:stretch>
            <a:fillRect/>
          </a:stretch>
        </p:blipFill>
        <p:spPr>
          <a:xfrm>
            <a:off x="971600" y="1658312"/>
            <a:ext cx="7200800" cy="3541377"/>
          </a:xfrm>
          <a:prstGeom prst="rect">
            <a:avLst/>
          </a:prstGeom>
        </p:spPr>
      </p:pic>
    </p:spTree>
    <p:extLst>
      <p:ext uri="{BB962C8B-B14F-4D97-AF65-F5344CB8AC3E}">
        <p14:creationId xmlns:p14="http://schemas.microsoft.com/office/powerpoint/2010/main" val="2169454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p:cNvSpPr>
            <a:spLocks noGrp="1"/>
          </p:cNvSpPr>
          <p:nvPr>
            <p:ph type="title"/>
          </p:nvPr>
        </p:nvSpPr>
        <p:spPr>
          <a:xfrm>
            <a:off x="358775" y="280988"/>
            <a:ext cx="5389563" cy="523875"/>
          </a:xfrm>
          <a:ln/>
        </p:spPr>
        <p:txBody>
          <a:bodyPr>
            <a:normAutofit fontScale="90000"/>
          </a:bodyPr>
          <a:lstStyle/>
          <a:p>
            <a:r>
              <a:rPr lang="zh-CN" altLang="en-US" sz="2800" dirty="0">
                <a:solidFill>
                  <a:schemeClr val="bg1"/>
                </a:solidFill>
                <a:latin typeface="+mn-lt"/>
                <a:ea typeface="+mn-ea"/>
                <a:cs typeface="+mn-ea"/>
                <a:sym typeface="+mn-lt"/>
              </a:rPr>
              <a:t>基于生物医学词典的实体表示学习</a:t>
            </a:r>
          </a:p>
        </p:txBody>
      </p:sp>
      <p:sp>
        <p:nvSpPr>
          <p:cNvPr id="5" name="内容占位符 1"/>
          <p:cNvSpPr>
            <a:spLocks noGrp="1"/>
          </p:cNvSpPr>
          <p:nvPr>
            <p:ph idx="1"/>
          </p:nvPr>
        </p:nvSpPr>
        <p:spPr>
          <a:xfrm>
            <a:off x="228600" y="1333500"/>
            <a:ext cx="8661400" cy="4902200"/>
          </a:xfrm>
        </p:spPr>
        <p:txBody>
          <a:bodyPr>
            <a:normAutofit/>
          </a:bodyPr>
          <a:lstStyle/>
          <a:p>
            <a:pPr marL="180000" indent="-324000">
              <a:lnSpc>
                <a:spcPct val="150000"/>
              </a:lnSpc>
              <a:buClr>
                <a:schemeClr val="accent2"/>
              </a:buClr>
              <a:buFont typeface="Wingdings" panose="05000000000000000000" pitchFamily="2" charset="2"/>
              <a:buChar char="l"/>
            </a:pPr>
            <a:r>
              <a:rPr lang="zh-CN" altLang="zh-CN" sz="2000" dirty="0"/>
              <a:t>生物医学</a:t>
            </a:r>
            <a:r>
              <a:rPr lang="zh-CN" altLang="zh-CN" sz="2000" dirty="0" smtClean="0"/>
              <a:t>文本</a:t>
            </a:r>
            <a:r>
              <a:rPr lang="en-US" altLang="zh-CN" sz="2000" dirty="0" smtClean="0"/>
              <a:t>+</a:t>
            </a:r>
            <a:r>
              <a:rPr lang="zh-CN" altLang="zh-CN" sz="2000" dirty="0" smtClean="0"/>
              <a:t>生物医学词典</a:t>
            </a:r>
            <a:endParaRPr lang="en-US" altLang="zh-CN" sz="2000" dirty="0" smtClean="0"/>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首先，基于</a:t>
            </a:r>
            <a:r>
              <a:rPr lang="zh-CN" altLang="zh-CN" sz="2000" dirty="0"/>
              <a:t>海量生物医学</a:t>
            </a:r>
            <a:r>
              <a:rPr lang="zh-CN" altLang="zh-CN" sz="2000" dirty="0" smtClean="0"/>
              <a:t>文本</a:t>
            </a:r>
            <a:r>
              <a:rPr lang="zh-CN" altLang="en-US" sz="2000" dirty="0" smtClean="0"/>
              <a:t>，利用 </a:t>
            </a:r>
            <a:r>
              <a:rPr lang="en-US" altLang="zh-CN" sz="2000" dirty="0" smtClean="0"/>
              <a:t>CBOW/Skip-gram </a:t>
            </a:r>
            <a:r>
              <a:rPr lang="zh-CN" altLang="en-US" sz="2000" dirty="0" smtClean="0"/>
              <a:t>模型</a:t>
            </a:r>
            <a:r>
              <a:rPr lang="zh-CN" altLang="zh-CN" sz="2000" dirty="0"/>
              <a:t>，训练获得词向量</a:t>
            </a:r>
            <a:endParaRPr lang="en-US" altLang="zh-CN" sz="2000" dirty="0" smtClean="0"/>
          </a:p>
          <a:p>
            <a:pPr marL="180000" indent="-324000">
              <a:lnSpc>
                <a:spcPct val="150000"/>
              </a:lnSpc>
              <a:buClr>
                <a:schemeClr val="accent2"/>
              </a:buClr>
              <a:buFont typeface="Wingdings" panose="05000000000000000000" pitchFamily="2" charset="2"/>
              <a:buChar char="l"/>
            </a:pPr>
            <a:r>
              <a:rPr lang="zh-CN" altLang="en-US" sz="2000" dirty="0" smtClean="0">
                <a:cs typeface="+mn-ea"/>
                <a:sym typeface="+mn-lt"/>
              </a:rPr>
              <a:t>然后，利用</a:t>
            </a:r>
            <a:r>
              <a:rPr lang="zh-CN" altLang="en-US" sz="2000" dirty="0">
                <a:cs typeface="+mn-ea"/>
                <a:sym typeface="+mn-lt"/>
              </a:rPr>
              <a:t>生物医学</a:t>
            </a:r>
            <a:r>
              <a:rPr lang="zh-CN" altLang="en-US" sz="2000" dirty="0" smtClean="0">
                <a:cs typeface="+mn-ea"/>
                <a:sym typeface="+mn-lt"/>
              </a:rPr>
              <a:t>词典</a:t>
            </a:r>
            <a:r>
              <a:rPr lang="zh-CN" altLang="zh-CN" sz="2000" dirty="0"/>
              <a:t>的实体描述和</a:t>
            </a:r>
            <a:r>
              <a:rPr lang="zh-CN" altLang="en-US" sz="2000" dirty="0" smtClean="0">
                <a:cs typeface="+mn-ea"/>
                <a:sym typeface="+mn-lt"/>
              </a:rPr>
              <a:t>结构</a:t>
            </a:r>
            <a:r>
              <a:rPr lang="zh-CN" altLang="en-US" sz="2000" dirty="0">
                <a:cs typeface="+mn-ea"/>
                <a:sym typeface="+mn-lt"/>
              </a:rPr>
              <a:t>信息</a:t>
            </a:r>
            <a:r>
              <a:rPr lang="zh-CN" altLang="en-US" sz="2000" dirty="0" smtClean="0">
                <a:cs typeface="+mn-ea"/>
                <a:sym typeface="+mn-lt"/>
              </a:rPr>
              <a:t>，</a:t>
            </a:r>
            <a:r>
              <a:rPr lang="zh-CN" altLang="zh-CN" sz="2000" dirty="0"/>
              <a:t>采用自动编码机对初始实体表示进行重构，建立实体语义之间的约束，获取基于生物医学词典的实体表示</a:t>
            </a:r>
            <a:endParaRPr lang="zh-CN" altLang="en-US" sz="2000" dirty="0" smtClean="0">
              <a:cs typeface="+mn-ea"/>
              <a:sym typeface="+mn-lt"/>
            </a:endParaRPr>
          </a:p>
        </p:txBody>
      </p:sp>
      <p:sp>
        <p:nvSpPr>
          <p:cNvPr id="6" name="日期占位符 5"/>
          <p:cNvSpPr>
            <a:spLocks noGrp="1"/>
          </p:cNvSpPr>
          <p:nvPr>
            <p:ph type="dt" sz="half" idx="10"/>
          </p:nvPr>
        </p:nvSpPr>
        <p:spPr>
          <a:xfrm>
            <a:off x="7746023" y="6399212"/>
            <a:ext cx="1244112" cy="365125"/>
          </a:xfrm>
        </p:spPr>
        <p:txBody>
          <a:bodyPr/>
          <a:lstStyle/>
          <a:p>
            <a:fld id="{05EE8BEA-E509-4F1D-BFCF-3A5996808292}" type="datetime1">
              <a:rPr lang="zh-CN" altLang="en-US" sz="1400" smtClean="0">
                <a:solidFill>
                  <a:schemeClr val="bg1"/>
                </a:solidFill>
                <a:cs typeface="+mn-ea"/>
                <a:sym typeface="+mn-lt"/>
              </a:rPr>
              <a:t>2017/8/10</a:t>
            </a:fld>
            <a:endParaRPr lang="zh-CN" altLang="en-US" sz="1400" dirty="0">
              <a:solidFill>
                <a:schemeClr val="bg1"/>
              </a:solidFill>
              <a:cs typeface="+mn-ea"/>
              <a:sym typeface="+mn-lt"/>
            </a:endParaRPr>
          </a:p>
        </p:txBody>
      </p:sp>
      <p:sp>
        <p:nvSpPr>
          <p:cNvPr id="8" name="灯片编号占位符 7"/>
          <p:cNvSpPr>
            <a:spLocks noGrp="1"/>
          </p:cNvSpPr>
          <p:nvPr>
            <p:ph type="sldNum" sz="quarter" idx="12"/>
          </p:nvPr>
        </p:nvSpPr>
        <p:spPr>
          <a:xfrm>
            <a:off x="9769" y="6399212"/>
            <a:ext cx="755162" cy="365125"/>
          </a:xfrm>
        </p:spPr>
        <p:txBody>
          <a:bodyPr/>
          <a:lstStyle/>
          <a:p>
            <a:fld id="{B7DDB867-FB43-473D-9EE5-B82A00774E76}" type="slidenum">
              <a:rPr lang="zh-CN" altLang="en-US" sz="1400" smtClean="0">
                <a:solidFill>
                  <a:schemeClr val="bg1"/>
                </a:solidFill>
                <a:cs typeface="+mn-ea"/>
                <a:sym typeface="+mn-lt"/>
              </a:rPr>
              <a:t>9</a:t>
            </a:fld>
            <a:endParaRPr lang="zh-CN" altLang="en-US" sz="1400" dirty="0">
              <a:solidFill>
                <a:schemeClr val="bg1"/>
              </a:solidFill>
              <a:cs typeface="+mn-ea"/>
              <a:sym typeface="+mn-lt"/>
            </a:endParaRPr>
          </a:p>
        </p:txBody>
      </p:sp>
    </p:spTree>
    <p:extLst>
      <p:ext uri="{BB962C8B-B14F-4D97-AF65-F5344CB8AC3E}">
        <p14:creationId xmlns:p14="http://schemas.microsoft.com/office/powerpoint/2010/main" val="92884812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panose="020F0302020204030204"/>
        <a:ea typeface="微软雅黑"/>
        <a:cs typeface=""/>
      </a:majorFont>
      <a:minorFont>
        <a:latin typeface="微软雅黑"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874</TotalTime>
  <Words>697</Words>
  <Application>Microsoft Office PowerPoint</Application>
  <PresentationFormat>全屏显示(4:3)</PresentationFormat>
  <Paragraphs>160</Paragraphs>
  <Slides>22</Slides>
  <Notes>21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1" baseType="lpstr">
      <vt:lpstr>等线</vt:lpstr>
      <vt:lpstr>宋体</vt:lpstr>
      <vt:lpstr>微软雅黑</vt:lpstr>
      <vt:lpstr>Arial</vt:lpstr>
      <vt:lpstr>Calibri</vt:lpstr>
      <vt:lpstr>Cambria Math</vt:lpstr>
      <vt:lpstr>Wingdings</vt:lpstr>
      <vt:lpstr>Office 主题</vt:lpstr>
      <vt:lpstr>MathType 6.0 Equation</vt:lpstr>
      <vt:lpstr>基于知识库和深度学习的 生物医学实体关系抽取研究</vt:lpstr>
      <vt:lpstr>研究意义</vt:lpstr>
      <vt:lpstr>国内外研究现状</vt:lpstr>
      <vt:lpstr>困难与挑战</vt:lpstr>
      <vt:lpstr>研究内容</vt:lpstr>
      <vt:lpstr>知识库（知识图谱）</vt:lpstr>
      <vt:lpstr>融合文本与知识进行关系抽取</vt:lpstr>
      <vt:lpstr>词的分布式表示（词向量）</vt:lpstr>
      <vt:lpstr>基于生物医学词典的实体表示学习</vt:lpstr>
      <vt:lpstr>知识表示学习</vt:lpstr>
      <vt:lpstr>翻译模型 TransE</vt:lpstr>
      <vt:lpstr>融合文本与知识进行关系抽取</vt:lpstr>
      <vt:lpstr>实体识别及实体关系抽取</vt:lpstr>
      <vt:lpstr>AutoExtend</vt:lpstr>
      <vt:lpstr>AutoExtend</vt:lpstr>
      <vt:lpstr>AutoExtend</vt:lpstr>
      <vt:lpstr>AutoExtend 编码</vt:lpstr>
      <vt:lpstr>AutoExtend 解码</vt:lpstr>
      <vt:lpstr>AutoExtend</vt:lpstr>
      <vt:lpstr>AutoExtend</vt:lpstr>
      <vt:lpstr>AutoExtend</vt:lpstr>
      <vt:lpstr>AutoExtend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shixian ning</dc:creator>
  <cp:lastModifiedBy>shixian ning</cp:lastModifiedBy>
  <cp:revision>119</cp:revision>
  <dcterms:created xsi:type="dcterms:W3CDTF">2017-08-01T02:11:21Z</dcterms:created>
  <dcterms:modified xsi:type="dcterms:W3CDTF">2017-08-10T14:17:03Z</dcterms:modified>
</cp:coreProperties>
</file>